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066" r:id="rId2"/>
    <p:sldMasterId id="2147484078" r:id="rId3"/>
    <p:sldMasterId id="2147484090" r:id="rId4"/>
  </p:sldMasterIdLst>
  <p:notesMasterIdLst>
    <p:notesMasterId r:id="rId25"/>
  </p:notesMasterIdLst>
  <p:handoutMasterIdLst>
    <p:handoutMasterId r:id="rId26"/>
  </p:handoutMasterIdLst>
  <p:sldIdLst>
    <p:sldId id="256" r:id="rId5"/>
    <p:sldId id="292" r:id="rId6"/>
    <p:sldId id="303" r:id="rId7"/>
    <p:sldId id="305" r:id="rId8"/>
    <p:sldId id="313" r:id="rId9"/>
    <p:sldId id="298" r:id="rId10"/>
    <p:sldId id="294" r:id="rId11"/>
    <p:sldId id="299" r:id="rId12"/>
    <p:sldId id="307" r:id="rId13"/>
    <p:sldId id="308" r:id="rId14"/>
    <p:sldId id="309" r:id="rId15"/>
    <p:sldId id="315" r:id="rId16"/>
    <p:sldId id="302" r:id="rId17"/>
    <p:sldId id="311" r:id="rId18"/>
    <p:sldId id="317" r:id="rId19"/>
    <p:sldId id="316" r:id="rId20"/>
    <p:sldId id="312" r:id="rId21"/>
    <p:sldId id="306" r:id="rId22"/>
    <p:sldId id="314" r:id="rId23"/>
    <p:sldId id="271" r:id="rId2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autoAdjust="0"/>
    <p:restoredTop sz="93561" autoAdjust="0"/>
  </p:normalViewPr>
  <p:slideViewPr>
    <p:cSldViewPr>
      <p:cViewPr>
        <p:scale>
          <a:sx n="105" d="100"/>
          <a:sy n="105" d="100"/>
        </p:scale>
        <p:origin x="-552"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38" d="100"/>
          <a:sy n="38" d="100"/>
        </p:scale>
        <p:origin x="-1536" y="-8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vl1pPr>
          </a:lstStyle>
          <a:p>
            <a:pPr>
              <a:defRPr/>
            </a:pPr>
            <a:endParaRPr lang="en-029"/>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vl1pPr>
          </a:lstStyle>
          <a:p>
            <a:pPr>
              <a:defRPr/>
            </a:pPr>
            <a:fld id="{FDAA1450-806D-40AF-B841-0F7A46CE6C6E}" type="datetimeFigureOut">
              <a:rPr lang="en-029"/>
              <a:pPr>
                <a:defRPr/>
              </a:pPr>
              <a:t>01/22/2014</a:t>
            </a:fld>
            <a:endParaRPr lang="en-029"/>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vl1pPr>
          </a:lstStyle>
          <a:p>
            <a:pPr>
              <a:defRPr/>
            </a:pPr>
            <a:endParaRPr lang="en-029"/>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vl1pPr>
          </a:lstStyle>
          <a:p>
            <a:pPr>
              <a:defRPr/>
            </a:pPr>
            <a:fld id="{679D5F69-9C6B-4A5F-88EE-2794A9C2AA47}" type="slidenum">
              <a:rPr lang="en-029"/>
              <a:pPr>
                <a:defRPr/>
              </a:pPr>
              <a:t>‹#›</a:t>
            </a:fld>
            <a:endParaRPr lang="en-029"/>
          </a:p>
        </p:txBody>
      </p:sp>
    </p:spTree>
    <p:extLst>
      <p:ext uri="{BB962C8B-B14F-4D97-AF65-F5344CB8AC3E}">
        <p14:creationId xmlns:p14="http://schemas.microsoft.com/office/powerpoint/2010/main" val="591021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vl1pPr>
          </a:lstStyle>
          <a:p>
            <a:pPr>
              <a:defRPr/>
            </a:pPr>
            <a:endParaRPr lang="en-029"/>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vl1pPr>
          </a:lstStyle>
          <a:p>
            <a:pPr>
              <a:defRPr/>
            </a:pPr>
            <a:fld id="{3614472E-15E7-4058-935C-C44E4557CA6E}" type="datetimeFigureOut">
              <a:rPr lang="en-029"/>
              <a:pPr>
                <a:defRPr/>
              </a:pPr>
              <a:t>01/22/2014</a:t>
            </a:fld>
            <a:endParaRPr lang="en-029"/>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029" noProof="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029" noProof="0" smtClean="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vl1pPr>
          </a:lstStyle>
          <a:p>
            <a:pPr>
              <a:defRPr/>
            </a:pPr>
            <a:endParaRPr lang="en-029"/>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vl1pPr>
          </a:lstStyle>
          <a:p>
            <a:pPr>
              <a:defRPr/>
            </a:pPr>
            <a:fld id="{C2A29C6E-B21A-4B7C-BA20-99BD0E4EB2DD}" type="slidenum">
              <a:rPr lang="en-029"/>
              <a:pPr>
                <a:defRPr/>
              </a:pPr>
              <a:t>‹#›</a:t>
            </a:fld>
            <a:endParaRPr lang="en-029"/>
          </a:p>
        </p:txBody>
      </p:sp>
    </p:spTree>
    <p:extLst>
      <p:ext uri="{BB962C8B-B14F-4D97-AF65-F5344CB8AC3E}">
        <p14:creationId xmlns:p14="http://schemas.microsoft.com/office/powerpoint/2010/main" val="41465936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029"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C2A29C6E-B21A-4B7C-BA20-99BD0E4EB2DD}" type="slidenum">
              <a:rPr lang="en-029" smtClean="0"/>
              <a:pPr>
                <a:defRPr/>
              </a:pPr>
              <a:t>2</a:t>
            </a:fld>
            <a:endParaRPr lang="en-029"/>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029" dirty="0"/>
          </a:p>
        </p:txBody>
      </p:sp>
      <p:sp>
        <p:nvSpPr>
          <p:cNvPr id="4" name="Slide Number Placeholder 3"/>
          <p:cNvSpPr>
            <a:spLocks noGrp="1"/>
          </p:cNvSpPr>
          <p:nvPr>
            <p:ph type="sldNum" sz="quarter" idx="10"/>
          </p:nvPr>
        </p:nvSpPr>
        <p:spPr/>
        <p:txBody>
          <a:bodyPr/>
          <a:lstStyle/>
          <a:p>
            <a:pPr>
              <a:defRPr/>
            </a:pPr>
            <a:fld id="{C2A29C6E-B21A-4B7C-BA20-99BD0E4EB2DD}" type="slidenum">
              <a:rPr lang="en-029" smtClean="0"/>
              <a:pPr>
                <a:defRPr/>
              </a:pPr>
              <a:t>12</a:t>
            </a:fld>
            <a:endParaRPr lang="en-029"/>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029" dirty="0"/>
          </a:p>
        </p:txBody>
      </p:sp>
      <p:sp>
        <p:nvSpPr>
          <p:cNvPr id="4" name="Slide Number Placeholder 3"/>
          <p:cNvSpPr>
            <a:spLocks noGrp="1"/>
          </p:cNvSpPr>
          <p:nvPr>
            <p:ph type="sldNum" sz="quarter" idx="10"/>
          </p:nvPr>
        </p:nvSpPr>
        <p:spPr/>
        <p:txBody>
          <a:bodyPr/>
          <a:lstStyle/>
          <a:p>
            <a:pPr>
              <a:defRPr/>
            </a:pPr>
            <a:fld id="{C2A29C6E-B21A-4B7C-BA20-99BD0E4EB2DD}" type="slidenum">
              <a:rPr lang="en-029" smtClean="0"/>
              <a:pPr>
                <a:defRPr/>
              </a:pPr>
              <a:t>13</a:t>
            </a:fld>
            <a:endParaRPr lang="en-029"/>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029" sz="1200" kern="1200" dirty="0" smtClean="0">
                <a:solidFill>
                  <a:schemeClr val="tx1"/>
                </a:solidFill>
                <a:latin typeface="+mn-lt"/>
                <a:ea typeface="+mn-ea"/>
                <a:cs typeface="+mn-cs"/>
              </a:rPr>
              <a:t>OECD Trade Facilitation Indicators </a:t>
            </a:r>
          </a:p>
          <a:p>
            <a:r>
              <a:rPr lang="en-029" sz="1200" kern="1200" dirty="0" smtClean="0">
                <a:solidFill>
                  <a:schemeClr val="tx1"/>
                </a:solidFill>
                <a:latin typeface="+mn-lt"/>
                <a:ea typeface="+mn-ea"/>
                <a:cs typeface="+mn-cs"/>
              </a:rPr>
              <a:t>OECD has developed the following indicators to assess trade facilitation policies. </a:t>
            </a:r>
          </a:p>
          <a:p>
            <a:r>
              <a:rPr lang="en-029" sz="1200" kern="1200" dirty="0" smtClean="0">
                <a:solidFill>
                  <a:schemeClr val="tx1"/>
                </a:solidFill>
                <a:latin typeface="+mn-lt"/>
                <a:ea typeface="+mn-ea"/>
                <a:cs typeface="+mn-cs"/>
              </a:rPr>
              <a:t>• Information Availability: Publication of trade information, including on internet; enquiry points. </a:t>
            </a:r>
          </a:p>
          <a:p>
            <a:r>
              <a:rPr lang="en-029" sz="1200" kern="1200" dirty="0" smtClean="0">
                <a:solidFill>
                  <a:schemeClr val="tx1"/>
                </a:solidFill>
                <a:latin typeface="+mn-lt"/>
                <a:ea typeface="+mn-ea"/>
                <a:cs typeface="+mn-cs"/>
              </a:rPr>
              <a:t>• Involvement of the Trade Community: Consultations with traders. </a:t>
            </a:r>
          </a:p>
          <a:p>
            <a:r>
              <a:rPr lang="en-029" sz="1200" kern="1200" dirty="0" smtClean="0">
                <a:solidFill>
                  <a:schemeClr val="tx1"/>
                </a:solidFill>
                <a:latin typeface="+mn-lt"/>
                <a:ea typeface="+mn-ea"/>
                <a:cs typeface="+mn-cs"/>
              </a:rPr>
              <a:t>• Advance Rulings: Prior statements by the administration to requesting traders concerning the classification, origin, valuation method, etc., applied to specific goods at the time of importation; the rules and process applied to such statements. </a:t>
            </a:r>
          </a:p>
          <a:p>
            <a:r>
              <a:rPr lang="en-029" sz="1200" kern="1200" dirty="0" smtClean="0">
                <a:solidFill>
                  <a:schemeClr val="tx1"/>
                </a:solidFill>
                <a:latin typeface="+mn-lt"/>
                <a:ea typeface="+mn-ea"/>
                <a:cs typeface="+mn-cs"/>
              </a:rPr>
              <a:t>• Appeal Procedures: The possibility and modalities to appeal administrative decisions by border agencies. </a:t>
            </a:r>
          </a:p>
          <a:p>
            <a:r>
              <a:rPr lang="en-029" sz="1200" kern="1200" dirty="0" smtClean="0">
                <a:solidFill>
                  <a:schemeClr val="tx1"/>
                </a:solidFill>
                <a:latin typeface="+mn-lt"/>
                <a:ea typeface="+mn-ea"/>
                <a:cs typeface="+mn-cs"/>
              </a:rPr>
              <a:t>• Fees and Charges: Disciplines on the fees and charges imposed on imports and exports. </a:t>
            </a:r>
          </a:p>
          <a:p>
            <a:r>
              <a:rPr lang="en-029" sz="1200" kern="1200" dirty="0" smtClean="0">
                <a:solidFill>
                  <a:schemeClr val="tx1"/>
                </a:solidFill>
                <a:latin typeface="+mn-lt"/>
                <a:ea typeface="+mn-ea"/>
                <a:cs typeface="+mn-cs"/>
              </a:rPr>
              <a:t>• Formalities-Documents: Simplification of trade documents; harmonisation in accordance with international standards; acceptance of copies. </a:t>
            </a:r>
          </a:p>
          <a:p>
            <a:r>
              <a:rPr lang="en-029" sz="1200" kern="1200" dirty="0" smtClean="0">
                <a:solidFill>
                  <a:schemeClr val="tx1"/>
                </a:solidFill>
                <a:latin typeface="+mn-lt"/>
                <a:ea typeface="+mn-ea"/>
                <a:cs typeface="+mn-cs"/>
              </a:rPr>
              <a:t>• Formalities-Automation: Electronic exchange of data; automated border procedures; use of risk management. </a:t>
            </a:r>
          </a:p>
          <a:p>
            <a:r>
              <a:rPr lang="en-029" sz="1200" kern="1200" dirty="0" smtClean="0">
                <a:solidFill>
                  <a:schemeClr val="tx1"/>
                </a:solidFill>
                <a:latin typeface="+mn-lt"/>
                <a:ea typeface="+mn-ea"/>
                <a:cs typeface="+mn-cs"/>
              </a:rPr>
              <a:t>• Formalities-Procedures: Streamlining of border controls; single submission points for all required documentation (single windows); post-clearance audits; authorised economic operators. </a:t>
            </a:r>
          </a:p>
          <a:p>
            <a:r>
              <a:rPr lang="en-029" sz="1200" kern="1200" dirty="0" smtClean="0">
                <a:solidFill>
                  <a:schemeClr val="tx1"/>
                </a:solidFill>
                <a:latin typeface="+mn-lt"/>
                <a:ea typeface="+mn-ea"/>
                <a:cs typeface="+mn-cs"/>
              </a:rPr>
              <a:t>• Internal Co-operation: Co-operation between various border agencies of the country; control delegation to Customs authorities. </a:t>
            </a:r>
          </a:p>
          <a:p>
            <a:r>
              <a:rPr lang="en-029" sz="1200" kern="1200" dirty="0" smtClean="0">
                <a:solidFill>
                  <a:schemeClr val="tx1"/>
                </a:solidFill>
                <a:latin typeface="+mn-lt"/>
                <a:ea typeface="+mn-ea"/>
                <a:cs typeface="+mn-cs"/>
              </a:rPr>
              <a:t>• External Co-operation: Co-operation with neighbouring and third countries. </a:t>
            </a:r>
          </a:p>
          <a:p>
            <a:r>
              <a:rPr lang="en-029" sz="1200" kern="1200" dirty="0" smtClean="0">
                <a:solidFill>
                  <a:schemeClr val="tx1"/>
                </a:solidFill>
                <a:latin typeface="+mn-lt"/>
                <a:ea typeface="+mn-ea"/>
                <a:cs typeface="+mn-cs"/>
              </a:rPr>
              <a:t>• Governance and Impartiality: Customs structures and functions; accountability; ethics policy. </a:t>
            </a:r>
          </a:p>
          <a:p>
            <a:endParaRPr lang="en-029" sz="1200"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029" sz="1200" kern="1200" dirty="0" smtClean="0">
                <a:solidFill>
                  <a:schemeClr val="tx1"/>
                </a:solidFill>
                <a:latin typeface="+mn-lt"/>
                <a:ea typeface="+mn-ea"/>
                <a:cs typeface="+mn-cs"/>
              </a:rPr>
              <a:t>Trade facilitation describes the manner in which traders receive goods across borders with the least possible delay or bureaucracy, and is one of the main factors of Jamaica’s economic growth. It relates to the simplification and harmonization of international trade procedures as they relate to clearance processes, documentation, payment methods, and procedures of non-customs agencies.</a:t>
            </a:r>
          </a:p>
          <a:p>
            <a:endParaRPr lang="en-029"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C2A29C6E-B21A-4B7C-BA20-99BD0E4EB2DD}" type="slidenum">
              <a:rPr lang="en-029" smtClean="0"/>
              <a:pPr>
                <a:defRPr/>
              </a:pPr>
              <a:t>14</a:t>
            </a:fld>
            <a:endParaRPr lang="en-029"/>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029" dirty="0"/>
          </a:p>
        </p:txBody>
      </p:sp>
      <p:sp>
        <p:nvSpPr>
          <p:cNvPr id="4" name="Slide Number Placeholder 3"/>
          <p:cNvSpPr>
            <a:spLocks noGrp="1"/>
          </p:cNvSpPr>
          <p:nvPr>
            <p:ph type="sldNum" sz="quarter" idx="10"/>
          </p:nvPr>
        </p:nvSpPr>
        <p:spPr/>
        <p:txBody>
          <a:bodyPr/>
          <a:lstStyle/>
          <a:p>
            <a:pPr>
              <a:defRPr/>
            </a:pPr>
            <a:fld id="{C2A29C6E-B21A-4B7C-BA20-99BD0E4EB2DD}" type="slidenum">
              <a:rPr lang="en-029" smtClean="0"/>
              <a:pPr>
                <a:defRPr/>
              </a:pPr>
              <a:t>15</a:t>
            </a:fld>
            <a:endParaRPr lang="en-029"/>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029" sz="1200" dirty="0" smtClean="0"/>
              <a:t>In so doing, we will improve our external awareness of local and international business environments, with better internal planning to identify the opportunities that will be spawned by the wide spanning Jamaican logistics hub.</a:t>
            </a:r>
          </a:p>
          <a:p>
            <a:endParaRPr lang="en-029" dirty="0"/>
          </a:p>
        </p:txBody>
      </p:sp>
      <p:sp>
        <p:nvSpPr>
          <p:cNvPr id="4" name="Slide Number Placeholder 3"/>
          <p:cNvSpPr>
            <a:spLocks noGrp="1"/>
          </p:cNvSpPr>
          <p:nvPr>
            <p:ph type="sldNum" sz="quarter" idx="10"/>
          </p:nvPr>
        </p:nvSpPr>
        <p:spPr/>
        <p:txBody>
          <a:bodyPr/>
          <a:lstStyle/>
          <a:p>
            <a:pPr>
              <a:defRPr/>
            </a:pPr>
            <a:fld id="{C2A29C6E-B21A-4B7C-BA20-99BD0E4EB2DD}" type="slidenum">
              <a:rPr lang="en-029" smtClean="0"/>
              <a:pPr>
                <a:defRPr/>
              </a:pPr>
              <a:t>16</a:t>
            </a:fld>
            <a:endParaRPr lang="en-029"/>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Clear separation of regulatory functions from commercial activities is at the core of the new public/private partnerships being developed in the ports sub-sector: full benefits of private sector participation in operations and infrastructure financing will be achieved only through a balanced formula where an appropriate regulatory framework, managed by a responsible public authority, ensures the benefits to be expected from the new operating pattern will flow to all potential beneficiaries. </a:t>
            </a:r>
            <a:endParaRPr lang="en-029"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Competition conditions between ports, or within ports when possible, need to be monitored by public authorities to prevent the development of local monopolies and rent-seeking practices; when true monopoly situations are unavoidable, explicit regulatory frameworks, including tariff policies, must be implemented to ensure the economic outcome conforms to public interest. </a:t>
            </a:r>
            <a:endParaRPr lang="en-029"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As a consequence of (</a:t>
            </a:r>
            <a:r>
              <a:rPr lang="en-US" sz="1200" kern="1200" dirty="0" err="1" smtClean="0">
                <a:solidFill>
                  <a:schemeClr val="tx1"/>
                </a:solidFill>
                <a:latin typeface="+mn-lt"/>
                <a:ea typeface="+mn-ea"/>
                <a:cs typeface="+mn-cs"/>
              </a:rPr>
              <a:t>i</a:t>
            </a:r>
            <a:r>
              <a:rPr lang="en-US" sz="1200" kern="1200" dirty="0" smtClean="0">
                <a:solidFill>
                  <a:schemeClr val="tx1"/>
                </a:solidFill>
                <a:latin typeface="+mn-lt"/>
                <a:ea typeface="+mn-ea"/>
                <a:cs typeface="+mn-cs"/>
              </a:rPr>
              <a:t>) the spreading of port concessions in specific traffic niches, like container terminal operations, and (ii) the relatively few number of international professional operators in the market, a new form of competition limitation develops along regional coastlines, crossing countries boundaries. It becomes now possible to anticipate that in the short run, one or two terminal operators may control a string of terminals on a given range, therefore establishing a new case of dominant position at a regional level. The appropriate answer to this situation should at first sight come from regional economic cooperation bodies, which should therefore be vested with specific authority regarding competition in transport services on a regional scale. </a:t>
            </a:r>
            <a:endParaRPr lang="en-029"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Ownership issues within the framework of contractual public/private partnerships for development of port facilities (BOT, BOO, BOOT, etc.) need to be carefully addressed with a view to provide potential investors with the comfort they need without jeopardizing long-term public interest; in particular, ultimate public ownership of shore and port land should be maintained. </a:t>
            </a:r>
            <a:endParaRPr lang="en-029" sz="1200" kern="1200" dirty="0" smtClean="0">
              <a:solidFill>
                <a:schemeClr val="tx1"/>
              </a:solidFill>
              <a:latin typeface="+mn-lt"/>
              <a:ea typeface="+mn-ea"/>
              <a:cs typeface="+mn-cs"/>
            </a:endParaRPr>
          </a:p>
          <a:p>
            <a:endParaRPr lang="en-029"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C2A29C6E-B21A-4B7C-BA20-99BD0E4EB2DD}" type="slidenum">
              <a:rPr lang="en-029" smtClean="0"/>
              <a:pPr>
                <a:defRPr/>
              </a:pPr>
              <a:t>17</a:t>
            </a:fld>
            <a:endParaRPr lang="en-029"/>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029" dirty="0"/>
          </a:p>
        </p:txBody>
      </p:sp>
      <p:sp>
        <p:nvSpPr>
          <p:cNvPr id="4" name="Slide Number Placeholder 3"/>
          <p:cNvSpPr>
            <a:spLocks noGrp="1"/>
          </p:cNvSpPr>
          <p:nvPr>
            <p:ph type="sldNum" sz="quarter" idx="10"/>
          </p:nvPr>
        </p:nvSpPr>
        <p:spPr/>
        <p:txBody>
          <a:bodyPr/>
          <a:lstStyle/>
          <a:p>
            <a:pPr>
              <a:defRPr/>
            </a:pPr>
            <a:fld id="{C2A29C6E-B21A-4B7C-BA20-99BD0E4EB2DD}" type="slidenum">
              <a:rPr lang="en-029" smtClean="0"/>
              <a:pPr>
                <a:defRPr/>
              </a:pPr>
              <a:t>18</a:t>
            </a:fld>
            <a:endParaRPr lang="en-029"/>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029" dirty="0"/>
          </a:p>
        </p:txBody>
      </p:sp>
      <p:sp>
        <p:nvSpPr>
          <p:cNvPr id="4" name="Slide Number Placeholder 3"/>
          <p:cNvSpPr>
            <a:spLocks noGrp="1"/>
          </p:cNvSpPr>
          <p:nvPr>
            <p:ph type="sldNum" sz="quarter" idx="10"/>
          </p:nvPr>
        </p:nvSpPr>
        <p:spPr/>
        <p:txBody>
          <a:bodyPr/>
          <a:lstStyle/>
          <a:p>
            <a:pPr>
              <a:defRPr/>
            </a:pPr>
            <a:fld id="{C2A29C6E-B21A-4B7C-BA20-99BD0E4EB2DD}" type="slidenum">
              <a:rPr lang="en-029" smtClean="0"/>
              <a:pPr>
                <a:defRPr/>
              </a:pPr>
              <a:t>19</a:t>
            </a:fld>
            <a:endParaRPr lang="en-029"/>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029"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C2A29C6E-B21A-4B7C-BA20-99BD0E4EB2DD}" type="slidenum">
              <a:rPr lang="en-029" smtClean="0"/>
              <a:pPr>
                <a:defRPr/>
              </a:pPr>
              <a:t>20</a:t>
            </a:fld>
            <a:endParaRPr lang="en-029"/>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r>
              <a:rPr lang="en-029" sz="1200" b="0" i="0" kern="1200" dirty="0" smtClean="0">
                <a:solidFill>
                  <a:schemeClr val="tx1"/>
                </a:solidFill>
                <a:latin typeface="+mn-lt"/>
                <a:ea typeface="+mn-ea"/>
                <a:cs typeface="+mn-cs"/>
              </a:rPr>
              <a:t>Late Stage Product Configuration</a:t>
            </a:r>
          </a:p>
          <a:p>
            <a:pPr fontAlgn="base"/>
            <a:r>
              <a:rPr lang="en-029" sz="1200" b="0" i="0" kern="1200" dirty="0" smtClean="0">
                <a:solidFill>
                  <a:schemeClr val="tx1"/>
                </a:solidFill>
                <a:latin typeface="+mn-lt"/>
                <a:ea typeface="+mn-ea"/>
                <a:cs typeface="+mn-cs"/>
              </a:rPr>
              <a:t>New supply chain techniques, called late stage configuration or postponement, can be used to alleviate many of the challenges associated with oversupply of apparel and electronics. Apparel and electronics share many common supply chain characteristics. First, both are manufactured in offshore centres a significant distance from the end-consumer. Second, both apparel and electronics have very short product lifecycles of six months or less. Third, both have a high degree of SKU proliferation and customisation. Apparel items such as sweaters are offered in numerous </a:t>
            </a:r>
            <a:r>
              <a:rPr lang="en-029" sz="1200" b="0" i="0" kern="1200" dirty="0" err="1" smtClean="0">
                <a:solidFill>
                  <a:schemeClr val="tx1"/>
                </a:solidFill>
                <a:latin typeface="+mn-lt"/>
                <a:ea typeface="+mn-ea"/>
                <a:cs typeface="+mn-cs"/>
              </a:rPr>
              <a:t>colors</a:t>
            </a:r>
            <a:r>
              <a:rPr lang="en-029" sz="1200" b="0" i="0" kern="1200" dirty="0" smtClean="0">
                <a:solidFill>
                  <a:schemeClr val="tx1"/>
                </a:solidFill>
                <a:latin typeface="+mn-lt"/>
                <a:ea typeface="+mn-ea"/>
                <a:cs typeface="+mn-cs"/>
              </a:rPr>
              <a:t> and sizes. Electronics such as the mobile phone are increasingly being personalised and configured to meet individual consumer tastes.</a:t>
            </a:r>
          </a:p>
          <a:p>
            <a:endParaRPr lang="en-029"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C2A29C6E-B21A-4B7C-BA20-99BD0E4EB2DD}" type="slidenum">
              <a:rPr lang="en-029" smtClean="0"/>
              <a:pPr>
                <a:defRPr/>
              </a:pPr>
              <a:t>3</a:t>
            </a:fld>
            <a:endParaRPr lang="en-029"/>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r>
              <a:rPr lang="en-029" sz="1200" b="0" i="0" kern="1200" dirty="0" smtClean="0">
                <a:solidFill>
                  <a:schemeClr val="tx1"/>
                </a:solidFill>
                <a:latin typeface="+mn-lt"/>
                <a:ea typeface="+mn-ea"/>
                <a:cs typeface="+mn-cs"/>
              </a:rPr>
              <a:t>Late Stage Product Configuration</a:t>
            </a:r>
          </a:p>
          <a:p>
            <a:pPr fontAlgn="base"/>
            <a:r>
              <a:rPr lang="en-029" sz="1200" b="0" i="0" kern="1200" dirty="0" smtClean="0">
                <a:solidFill>
                  <a:schemeClr val="tx1"/>
                </a:solidFill>
                <a:latin typeface="+mn-lt"/>
                <a:ea typeface="+mn-ea"/>
                <a:cs typeface="+mn-cs"/>
              </a:rPr>
              <a:t>New supply chain techniques, called late stage configuration or postponement, can be used to alleviate many of the challenges associated with oversupply of apparel and electronics. Apparel and electronics share many common supply chain characteristics. First, both are manufactured in offshore centres a significant distance from the end-consumer. Second, both apparel and electronics have very short product lifecycles of six months or less. Third, both have a high degree of SKU proliferation and customisation. Apparel items such as sweaters are offered in numerous </a:t>
            </a:r>
            <a:r>
              <a:rPr lang="en-029" sz="1200" b="0" i="0" kern="1200" dirty="0" err="1" smtClean="0">
                <a:solidFill>
                  <a:schemeClr val="tx1"/>
                </a:solidFill>
                <a:latin typeface="+mn-lt"/>
                <a:ea typeface="+mn-ea"/>
                <a:cs typeface="+mn-cs"/>
              </a:rPr>
              <a:t>colors</a:t>
            </a:r>
            <a:r>
              <a:rPr lang="en-029" sz="1200" b="0" i="0" kern="1200" dirty="0" smtClean="0">
                <a:solidFill>
                  <a:schemeClr val="tx1"/>
                </a:solidFill>
                <a:latin typeface="+mn-lt"/>
                <a:ea typeface="+mn-ea"/>
                <a:cs typeface="+mn-cs"/>
              </a:rPr>
              <a:t> and sizes. Electronics such as the mobile phone are increasingly being personalised and configured to meet individual consumer tastes.</a:t>
            </a:r>
          </a:p>
          <a:p>
            <a:endParaRPr lang="en-029"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C2A29C6E-B21A-4B7C-BA20-99BD0E4EB2DD}" type="slidenum">
              <a:rPr lang="en-029" smtClean="0"/>
              <a:pPr>
                <a:defRPr/>
              </a:pPr>
              <a:t>5</a:t>
            </a:fld>
            <a:endParaRPr lang="en-029"/>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029" dirty="0"/>
          </a:p>
        </p:txBody>
      </p:sp>
      <p:sp>
        <p:nvSpPr>
          <p:cNvPr id="4" name="Slide Number Placeholder 3"/>
          <p:cNvSpPr>
            <a:spLocks noGrp="1"/>
          </p:cNvSpPr>
          <p:nvPr>
            <p:ph type="sldNum" sz="quarter" idx="10"/>
          </p:nvPr>
        </p:nvSpPr>
        <p:spPr/>
        <p:txBody>
          <a:bodyPr/>
          <a:lstStyle/>
          <a:p>
            <a:pPr>
              <a:defRPr/>
            </a:pPr>
            <a:fld id="{C2A29C6E-B21A-4B7C-BA20-99BD0E4EB2DD}" type="slidenum">
              <a:rPr lang="en-029" smtClean="0"/>
              <a:pPr>
                <a:defRPr/>
              </a:pPr>
              <a:t>6</a:t>
            </a:fld>
            <a:endParaRPr lang="en-029"/>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029"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C2A29C6E-B21A-4B7C-BA20-99BD0E4EB2DD}" type="slidenum">
              <a:rPr lang="en-029" smtClean="0"/>
              <a:pPr>
                <a:defRPr/>
              </a:pPr>
              <a:t>7</a:t>
            </a:fld>
            <a:endParaRPr lang="en-029"/>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Globalization and outsourcing of logistics services created double digit revenue growth in the industry in the early part of the 21st century. However, the economic downturn which made itself felt across the world in 2008 resulted in a dramatic drop in the sector’s growth in 2009, and it was all of a sudden confronted with some of the most challenging market climates in history. </a:t>
            </a:r>
            <a:endParaRPr lang="en-029" sz="1200" kern="1200" dirty="0" smtClean="0">
              <a:solidFill>
                <a:schemeClr val="tx1"/>
              </a:solidFill>
              <a:latin typeface="+mn-lt"/>
              <a:ea typeface="+mn-ea"/>
              <a:cs typeface="+mn-cs"/>
            </a:endParaRPr>
          </a:p>
          <a:p>
            <a:endParaRPr lang="en-029" dirty="0"/>
          </a:p>
        </p:txBody>
      </p:sp>
      <p:sp>
        <p:nvSpPr>
          <p:cNvPr id="4" name="Slide Number Placeholder 3"/>
          <p:cNvSpPr>
            <a:spLocks noGrp="1"/>
          </p:cNvSpPr>
          <p:nvPr>
            <p:ph type="sldNum" sz="quarter" idx="10"/>
          </p:nvPr>
        </p:nvSpPr>
        <p:spPr/>
        <p:txBody>
          <a:bodyPr/>
          <a:lstStyle/>
          <a:p>
            <a:pPr>
              <a:defRPr/>
            </a:pPr>
            <a:fld id="{C2A29C6E-B21A-4B7C-BA20-99BD0E4EB2DD}" type="slidenum">
              <a:rPr lang="en-029" smtClean="0"/>
              <a:pPr>
                <a:defRPr/>
              </a:pPr>
              <a:t>8</a:t>
            </a:fld>
            <a:endParaRPr lang="en-029"/>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029" dirty="0"/>
          </a:p>
        </p:txBody>
      </p:sp>
      <p:sp>
        <p:nvSpPr>
          <p:cNvPr id="4" name="Slide Number Placeholder 3"/>
          <p:cNvSpPr>
            <a:spLocks noGrp="1"/>
          </p:cNvSpPr>
          <p:nvPr>
            <p:ph type="sldNum" sz="quarter" idx="10"/>
          </p:nvPr>
        </p:nvSpPr>
        <p:spPr/>
        <p:txBody>
          <a:bodyPr/>
          <a:lstStyle/>
          <a:p>
            <a:pPr>
              <a:defRPr/>
            </a:pPr>
            <a:fld id="{C2A29C6E-B21A-4B7C-BA20-99BD0E4EB2DD}" type="slidenum">
              <a:rPr lang="en-029" smtClean="0"/>
              <a:pPr>
                <a:defRPr/>
              </a:pPr>
              <a:t>9</a:t>
            </a:fld>
            <a:endParaRPr lang="en-029"/>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029" sz="1200" b="1" u="sng" kern="1200" dirty="0" smtClean="0">
                <a:solidFill>
                  <a:schemeClr val="tx1"/>
                </a:solidFill>
                <a:latin typeface="+mn-lt"/>
                <a:ea typeface="+mn-ea"/>
                <a:cs typeface="+mn-cs"/>
              </a:rPr>
              <a:t>Opportunities from the establishment of the logistics hub</a:t>
            </a:r>
            <a:endParaRPr lang="en-029" sz="1200" kern="1200" dirty="0" smtClean="0">
              <a:solidFill>
                <a:schemeClr val="tx1"/>
              </a:solidFill>
              <a:latin typeface="+mn-lt"/>
              <a:ea typeface="+mn-ea"/>
              <a:cs typeface="+mn-cs"/>
            </a:endParaRPr>
          </a:p>
          <a:p>
            <a:r>
              <a:rPr lang="en-029" sz="1200" kern="1200" dirty="0" smtClean="0">
                <a:solidFill>
                  <a:schemeClr val="tx1"/>
                </a:solidFill>
                <a:latin typeface="+mn-lt"/>
                <a:ea typeface="+mn-ea"/>
                <a:cs typeface="+mn-cs"/>
              </a:rPr>
              <a:t>“With the development of the logistics hub, the many opportunities for </a:t>
            </a:r>
          </a:p>
          <a:p>
            <a:r>
              <a:rPr lang="en-029" sz="1200" kern="1200" dirty="0" err="1" smtClean="0">
                <a:solidFill>
                  <a:schemeClr val="tx1"/>
                </a:solidFill>
                <a:latin typeface="+mn-lt"/>
                <a:ea typeface="+mn-ea"/>
                <a:cs typeface="+mn-cs"/>
              </a:rPr>
              <a:t>MSMEs</a:t>
            </a:r>
            <a:r>
              <a:rPr lang="en-029" sz="1200" kern="1200" dirty="0" smtClean="0">
                <a:solidFill>
                  <a:schemeClr val="tx1"/>
                </a:solidFill>
                <a:latin typeface="+mn-lt"/>
                <a:ea typeface="+mn-ea"/>
                <a:cs typeface="+mn-cs"/>
              </a:rPr>
              <a:t> will be almost inexhaustible. These include areas such as: aerospace and aviation: maintenance repair and overhaul (MRO) for airplanes; biotech and pharmaceutical; fashion and apparel; Information and Communications Technology(ICT); chemicals and Petrochemicals; entertainment and media; marine and offshore – dry Docking, ship and oil rig repair; food, beverage and hospitality;  local and international logistics and supply chain management, warehousing, distribution and shipping</a:t>
            </a:r>
            <a:r>
              <a:rPr lang="en-029" sz="1200" b="1" kern="1200" dirty="0" smtClean="0">
                <a:solidFill>
                  <a:schemeClr val="tx1"/>
                </a:solidFill>
                <a:latin typeface="+mn-lt"/>
                <a:ea typeface="+mn-ea"/>
                <a:cs typeface="+mn-cs"/>
              </a:rPr>
              <a:t>.</a:t>
            </a:r>
            <a:r>
              <a:rPr lang="en-029" sz="1200" kern="1200" dirty="0" smtClean="0">
                <a:solidFill>
                  <a:schemeClr val="tx1"/>
                </a:solidFill>
                <a:latin typeface="+mn-lt"/>
                <a:ea typeface="+mn-ea"/>
                <a:cs typeface="+mn-cs"/>
              </a:rPr>
              <a:t> Customs brokering, freight forwarding, courier services, local and international. </a:t>
            </a:r>
          </a:p>
        </p:txBody>
      </p:sp>
      <p:sp>
        <p:nvSpPr>
          <p:cNvPr id="4" name="Slide Number Placeholder 3"/>
          <p:cNvSpPr>
            <a:spLocks noGrp="1"/>
          </p:cNvSpPr>
          <p:nvPr>
            <p:ph type="sldNum" sz="quarter" idx="10"/>
          </p:nvPr>
        </p:nvSpPr>
        <p:spPr/>
        <p:txBody>
          <a:bodyPr/>
          <a:lstStyle/>
          <a:p>
            <a:pPr>
              <a:defRPr/>
            </a:pPr>
            <a:fld id="{C2A29C6E-B21A-4B7C-BA20-99BD0E4EB2DD}" type="slidenum">
              <a:rPr lang="en-029" smtClean="0"/>
              <a:pPr>
                <a:defRPr/>
              </a:pPr>
              <a:t>10</a:t>
            </a:fld>
            <a:endParaRPr lang="en-029"/>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029" dirty="0"/>
          </a:p>
        </p:txBody>
      </p:sp>
      <p:sp>
        <p:nvSpPr>
          <p:cNvPr id="4" name="Slide Number Placeholder 3"/>
          <p:cNvSpPr>
            <a:spLocks noGrp="1"/>
          </p:cNvSpPr>
          <p:nvPr>
            <p:ph type="sldNum" sz="quarter" idx="10"/>
          </p:nvPr>
        </p:nvSpPr>
        <p:spPr/>
        <p:txBody>
          <a:bodyPr/>
          <a:lstStyle/>
          <a:p>
            <a:pPr>
              <a:defRPr/>
            </a:pPr>
            <a:fld id="{C2A29C6E-B21A-4B7C-BA20-99BD0E4EB2DD}" type="slidenum">
              <a:rPr lang="en-029" smtClean="0"/>
              <a:pPr>
                <a:defRPr/>
              </a:pPr>
              <a:t>11</a:t>
            </a:fld>
            <a:endParaRPr lang="en-029"/>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7" descr="PPT-1"/>
          <p:cNvPicPr>
            <a:picLocks noChangeArrowheads="1"/>
          </p:cNvPicPr>
          <p:nvPr userDrawn="1"/>
        </p:nvPicPr>
        <p:blipFill>
          <a:blip r:embed="rId2" cstate="print"/>
          <a:srcRect/>
          <a:stretch>
            <a:fillRect/>
          </a:stretch>
        </p:blipFill>
        <p:spPr bwMode="auto">
          <a:xfrm>
            <a:off x="0" y="0"/>
            <a:ext cx="9144000" cy="6856413"/>
          </a:xfrm>
          <a:prstGeom prst="rect">
            <a:avLst/>
          </a:prstGeom>
          <a:noFill/>
          <a:ln w="9525">
            <a:noFill/>
            <a:miter lim="800000"/>
            <a:headEnd/>
            <a:tailEnd/>
          </a:ln>
        </p:spPr>
      </p:pic>
      <p:pic>
        <p:nvPicPr>
          <p:cNvPr id="5" name="Picture 4" descr="MSME Logo.jpg"/>
          <p:cNvPicPr>
            <a:picLocks noChangeAspect="1"/>
          </p:cNvPicPr>
          <p:nvPr userDrawn="1"/>
        </p:nvPicPr>
        <p:blipFill>
          <a:blip r:embed="rId3" cstate="print"/>
          <a:stretch>
            <a:fillRect/>
          </a:stretch>
        </p:blipFill>
        <p:spPr>
          <a:xfrm>
            <a:off x="152400" y="228600"/>
            <a:ext cx="1615440" cy="655320"/>
          </a:xfrm>
          <a:prstGeom prst="rect">
            <a:avLst/>
          </a:prstGeom>
        </p:spPr>
      </p:pic>
      <p:sp>
        <p:nvSpPr>
          <p:cNvPr id="6" name="TextBox 5"/>
          <p:cNvSpPr txBox="1"/>
          <p:nvPr userDrawn="1"/>
        </p:nvSpPr>
        <p:spPr>
          <a:xfrm>
            <a:off x="152400" y="6248400"/>
            <a:ext cx="2209800" cy="400110"/>
          </a:xfrm>
          <a:prstGeom prst="rect">
            <a:avLst/>
          </a:prstGeom>
          <a:noFill/>
        </p:spPr>
        <p:txBody>
          <a:bodyPr wrap="square" rtlCol="0">
            <a:spAutoFit/>
          </a:bodyPr>
          <a:lstStyle/>
          <a:p>
            <a:r>
              <a:rPr lang="en-029" sz="1000" dirty="0" smtClean="0">
                <a:latin typeface="Verdana" pitchFamily="34" charset="0"/>
                <a:ea typeface="Verdana" pitchFamily="34" charset="0"/>
                <a:cs typeface="Verdana" pitchFamily="34" charset="0"/>
              </a:rPr>
              <a:t>Copyright - </a:t>
            </a:r>
            <a:r>
              <a:rPr lang="en-029" sz="1000" kern="1200" dirty="0" smtClean="0">
                <a:solidFill>
                  <a:schemeClr val="tx1"/>
                </a:solidFill>
                <a:latin typeface="Verdana" pitchFamily="34" charset="0"/>
                <a:ea typeface="Verdana" pitchFamily="34" charset="0"/>
                <a:cs typeface="Verdana" pitchFamily="34" charset="0"/>
              </a:rPr>
              <a:t>Donovan C Wignal,  MSME ALLIANCE </a:t>
            </a:r>
            <a:endParaRPr lang="en-029" sz="1000" dirty="0">
              <a:latin typeface="Verdana" pitchFamily="34" charset="0"/>
              <a:ea typeface="Verdana" pitchFamily="34" charset="0"/>
              <a:cs typeface="Verdana"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086600" cy="91440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609600" y="1447800"/>
            <a:ext cx="7086600" cy="35052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315200" cy="838200"/>
          </a:xfr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rot="16200000" flipH="1">
            <a:off x="2266950" y="-438150"/>
            <a:ext cx="3695700" cy="731520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rot="16200000">
            <a:off x="3581400" y="-2819400"/>
            <a:ext cx="990600" cy="7239000"/>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rot="16200000">
            <a:off x="2286000" y="-457200"/>
            <a:ext cx="3581400" cy="723900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029"/>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029"/>
          </a:p>
        </p:txBody>
      </p:sp>
      <p:sp>
        <p:nvSpPr>
          <p:cNvPr id="4" name="Date Placeholder 3"/>
          <p:cNvSpPr>
            <a:spLocks noGrp="1"/>
          </p:cNvSpPr>
          <p:nvPr>
            <p:ph type="dt" sz="half" idx="10"/>
          </p:nvPr>
        </p:nvSpPr>
        <p:spPr/>
        <p:txBody>
          <a:bodyPr/>
          <a:lstStyle/>
          <a:p>
            <a:fld id="{B67F9F79-027E-40B3-86D7-C717532566D0}" type="datetimeFigureOut">
              <a:rPr lang="en-029" smtClean="0"/>
              <a:pPr/>
              <a:t>01/22/2014</a:t>
            </a:fld>
            <a:endParaRPr lang="en-029"/>
          </a:p>
        </p:txBody>
      </p:sp>
      <p:sp>
        <p:nvSpPr>
          <p:cNvPr id="5" name="Footer Placeholder 4"/>
          <p:cNvSpPr>
            <a:spLocks noGrp="1"/>
          </p:cNvSpPr>
          <p:nvPr>
            <p:ph type="ftr" sz="quarter" idx="11"/>
          </p:nvPr>
        </p:nvSpPr>
        <p:spPr/>
        <p:txBody>
          <a:bodyPr/>
          <a:lstStyle/>
          <a:p>
            <a:endParaRPr lang="en-029"/>
          </a:p>
        </p:txBody>
      </p:sp>
      <p:sp>
        <p:nvSpPr>
          <p:cNvPr id="6" name="Slide Number Placeholder 5"/>
          <p:cNvSpPr>
            <a:spLocks noGrp="1"/>
          </p:cNvSpPr>
          <p:nvPr>
            <p:ph type="sldNum" sz="quarter" idx="12"/>
          </p:nvPr>
        </p:nvSpPr>
        <p:spPr/>
        <p:txBody>
          <a:bodyPr/>
          <a:lstStyle/>
          <a:p>
            <a:fld id="{6D9DD7CF-8744-46EA-99B0-717B4BCC4EB7}" type="slidenum">
              <a:rPr lang="en-029" smtClean="0"/>
              <a:pPr/>
              <a:t>‹#›</a:t>
            </a:fld>
            <a:endParaRPr lang="en-029"/>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029"/>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a:p>
        </p:txBody>
      </p:sp>
      <p:sp>
        <p:nvSpPr>
          <p:cNvPr id="4" name="Date Placeholder 3"/>
          <p:cNvSpPr>
            <a:spLocks noGrp="1"/>
          </p:cNvSpPr>
          <p:nvPr>
            <p:ph type="dt" sz="half" idx="10"/>
          </p:nvPr>
        </p:nvSpPr>
        <p:spPr/>
        <p:txBody>
          <a:bodyPr/>
          <a:lstStyle/>
          <a:p>
            <a:fld id="{B67F9F79-027E-40B3-86D7-C717532566D0}" type="datetimeFigureOut">
              <a:rPr lang="en-029" smtClean="0"/>
              <a:pPr/>
              <a:t>01/22/2014</a:t>
            </a:fld>
            <a:endParaRPr lang="en-029"/>
          </a:p>
        </p:txBody>
      </p:sp>
      <p:sp>
        <p:nvSpPr>
          <p:cNvPr id="5" name="Footer Placeholder 4"/>
          <p:cNvSpPr>
            <a:spLocks noGrp="1"/>
          </p:cNvSpPr>
          <p:nvPr>
            <p:ph type="ftr" sz="quarter" idx="11"/>
          </p:nvPr>
        </p:nvSpPr>
        <p:spPr/>
        <p:txBody>
          <a:bodyPr/>
          <a:lstStyle/>
          <a:p>
            <a:endParaRPr lang="en-029"/>
          </a:p>
        </p:txBody>
      </p:sp>
      <p:sp>
        <p:nvSpPr>
          <p:cNvPr id="6" name="Slide Number Placeholder 5"/>
          <p:cNvSpPr>
            <a:spLocks noGrp="1"/>
          </p:cNvSpPr>
          <p:nvPr>
            <p:ph type="sldNum" sz="quarter" idx="12"/>
          </p:nvPr>
        </p:nvSpPr>
        <p:spPr/>
        <p:txBody>
          <a:bodyPr/>
          <a:lstStyle/>
          <a:p>
            <a:fld id="{6D9DD7CF-8744-46EA-99B0-717B4BCC4EB7}" type="slidenum">
              <a:rPr lang="en-029" smtClean="0"/>
              <a:pPr/>
              <a:t>‹#›</a:t>
            </a:fld>
            <a:endParaRPr lang="en-029"/>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029"/>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7F9F79-027E-40B3-86D7-C717532566D0}" type="datetimeFigureOut">
              <a:rPr lang="en-029" smtClean="0"/>
              <a:pPr/>
              <a:t>01/22/2014</a:t>
            </a:fld>
            <a:endParaRPr lang="en-029"/>
          </a:p>
        </p:txBody>
      </p:sp>
      <p:sp>
        <p:nvSpPr>
          <p:cNvPr id="5" name="Footer Placeholder 4"/>
          <p:cNvSpPr>
            <a:spLocks noGrp="1"/>
          </p:cNvSpPr>
          <p:nvPr>
            <p:ph type="ftr" sz="quarter" idx="11"/>
          </p:nvPr>
        </p:nvSpPr>
        <p:spPr/>
        <p:txBody>
          <a:bodyPr/>
          <a:lstStyle/>
          <a:p>
            <a:endParaRPr lang="en-029"/>
          </a:p>
        </p:txBody>
      </p:sp>
      <p:sp>
        <p:nvSpPr>
          <p:cNvPr id="6" name="Slide Number Placeholder 5"/>
          <p:cNvSpPr>
            <a:spLocks noGrp="1"/>
          </p:cNvSpPr>
          <p:nvPr>
            <p:ph type="sldNum" sz="quarter" idx="12"/>
          </p:nvPr>
        </p:nvSpPr>
        <p:spPr/>
        <p:txBody>
          <a:bodyPr/>
          <a:lstStyle/>
          <a:p>
            <a:fld id="{6D9DD7CF-8744-46EA-99B0-717B4BCC4EB7}" type="slidenum">
              <a:rPr lang="en-029" smtClean="0"/>
              <a:pPr/>
              <a:t>‹#›</a:t>
            </a:fld>
            <a:endParaRPr lang="en-029"/>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029"/>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a:p>
        </p:txBody>
      </p:sp>
      <p:sp>
        <p:nvSpPr>
          <p:cNvPr id="5" name="Date Placeholder 4"/>
          <p:cNvSpPr>
            <a:spLocks noGrp="1"/>
          </p:cNvSpPr>
          <p:nvPr>
            <p:ph type="dt" sz="half" idx="10"/>
          </p:nvPr>
        </p:nvSpPr>
        <p:spPr/>
        <p:txBody>
          <a:bodyPr/>
          <a:lstStyle/>
          <a:p>
            <a:fld id="{B67F9F79-027E-40B3-86D7-C717532566D0}" type="datetimeFigureOut">
              <a:rPr lang="en-029" smtClean="0"/>
              <a:pPr/>
              <a:t>01/22/2014</a:t>
            </a:fld>
            <a:endParaRPr lang="en-029"/>
          </a:p>
        </p:txBody>
      </p:sp>
      <p:sp>
        <p:nvSpPr>
          <p:cNvPr id="6" name="Footer Placeholder 5"/>
          <p:cNvSpPr>
            <a:spLocks noGrp="1"/>
          </p:cNvSpPr>
          <p:nvPr>
            <p:ph type="ftr" sz="quarter" idx="11"/>
          </p:nvPr>
        </p:nvSpPr>
        <p:spPr/>
        <p:txBody>
          <a:bodyPr/>
          <a:lstStyle/>
          <a:p>
            <a:endParaRPr lang="en-029"/>
          </a:p>
        </p:txBody>
      </p:sp>
      <p:sp>
        <p:nvSpPr>
          <p:cNvPr id="7" name="Slide Number Placeholder 6"/>
          <p:cNvSpPr>
            <a:spLocks noGrp="1"/>
          </p:cNvSpPr>
          <p:nvPr>
            <p:ph type="sldNum" sz="quarter" idx="12"/>
          </p:nvPr>
        </p:nvSpPr>
        <p:spPr/>
        <p:txBody>
          <a:bodyPr/>
          <a:lstStyle/>
          <a:p>
            <a:fld id="{6D9DD7CF-8744-46EA-99B0-717B4BCC4EB7}" type="slidenum">
              <a:rPr lang="en-029" smtClean="0"/>
              <a:pPr/>
              <a:t>‹#›</a:t>
            </a:fld>
            <a:endParaRPr lang="en-029"/>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029"/>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a:p>
        </p:txBody>
      </p:sp>
      <p:sp>
        <p:nvSpPr>
          <p:cNvPr id="7" name="Date Placeholder 6"/>
          <p:cNvSpPr>
            <a:spLocks noGrp="1"/>
          </p:cNvSpPr>
          <p:nvPr>
            <p:ph type="dt" sz="half" idx="10"/>
          </p:nvPr>
        </p:nvSpPr>
        <p:spPr/>
        <p:txBody>
          <a:bodyPr/>
          <a:lstStyle/>
          <a:p>
            <a:fld id="{B67F9F79-027E-40B3-86D7-C717532566D0}" type="datetimeFigureOut">
              <a:rPr lang="en-029" smtClean="0"/>
              <a:pPr/>
              <a:t>01/22/2014</a:t>
            </a:fld>
            <a:endParaRPr lang="en-029"/>
          </a:p>
        </p:txBody>
      </p:sp>
      <p:sp>
        <p:nvSpPr>
          <p:cNvPr id="8" name="Footer Placeholder 7"/>
          <p:cNvSpPr>
            <a:spLocks noGrp="1"/>
          </p:cNvSpPr>
          <p:nvPr>
            <p:ph type="ftr" sz="quarter" idx="11"/>
          </p:nvPr>
        </p:nvSpPr>
        <p:spPr/>
        <p:txBody>
          <a:bodyPr/>
          <a:lstStyle/>
          <a:p>
            <a:endParaRPr lang="en-029"/>
          </a:p>
        </p:txBody>
      </p:sp>
      <p:sp>
        <p:nvSpPr>
          <p:cNvPr id="9" name="Slide Number Placeholder 8"/>
          <p:cNvSpPr>
            <a:spLocks noGrp="1"/>
          </p:cNvSpPr>
          <p:nvPr>
            <p:ph type="sldNum" sz="quarter" idx="12"/>
          </p:nvPr>
        </p:nvSpPr>
        <p:spPr/>
        <p:txBody>
          <a:bodyPr/>
          <a:lstStyle/>
          <a:p>
            <a:fld id="{6D9DD7CF-8744-46EA-99B0-717B4BCC4EB7}" type="slidenum">
              <a:rPr lang="en-029" smtClean="0"/>
              <a:pPr/>
              <a:t>‹#›</a:t>
            </a:fld>
            <a:endParaRPr lang="en-029"/>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029"/>
          </a:p>
        </p:txBody>
      </p:sp>
      <p:sp>
        <p:nvSpPr>
          <p:cNvPr id="3" name="Date Placeholder 2"/>
          <p:cNvSpPr>
            <a:spLocks noGrp="1"/>
          </p:cNvSpPr>
          <p:nvPr>
            <p:ph type="dt" sz="half" idx="10"/>
          </p:nvPr>
        </p:nvSpPr>
        <p:spPr/>
        <p:txBody>
          <a:bodyPr/>
          <a:lstStyle/>
          <a:p>
            <a:fld id="{B67F9F79-027E-40B3-86D7-C717532566D0}" type="datetimeFigureOut">
              <a:rPr lang="en-029" smtClean="0"/>
              <a:pPr/>
              <a:t>01/22/2014</a:t>
            </a:fld>
            <a:endParaRPr lang="en-029"/>
          </a:p>
        </p:txBody>
      </p:sp>
      <p:sp>
        <p:nvSpPr>
          <p:cNvPr id="4" name="Footer Placeholder 3"/>
          <p:cNvSpPr>
            <a:spLocks noGrp="1"/>
          </p:cNvSpPr>
          <p:nvPr>
            <p:ph type="ftr" sz="quarter" idx="11"/>
          </p:nvPr>
        </p:nvSpPr>
        <p:spPr/>
        <p:txBody>
          <a:bodyPr/>
          <a:lstStyle/>
          <a:p>
            <a:endParaRPr lang="en-029"/>
          </a:p>
        </p:txBody>
      </p:sp>
      <p:sp>
        <p:nvSpPr>
          <p:cNvPr id="5" name="Slide Number Placeholder 4"/>
          <p:cNvSpPr>
            <a:spLocks noGrp="1"/>
          </p:cNvSpPr>
          <p:nvPr>
            <p:ph type="sldNum" sz="quarter" idx="12"/>
          </p:nvPr>
        </p:nvSpPr>
        <p:spPr/>
        <p:txBody>
          <a:bodyPr/>
          <a:lstStyle/>
          <a:p>
            <a:fld id="{6D9DD7CF-8744-46EA-99B0-717B4BCC4EB7}" type="slidenum">
              <a:rPr lang="en-029" smtClean="0"/>
              <a:pPr/>
              <a:t>‹#›</a:t>
            </a:fld>
            <a:endParaRPr lang="en-029"/>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7F9F79-027E-40B3-86D7-C717532566D0}" type="datetimeFigureOut">
              <a:rPr lang="en-029" smtClean="0"/>
              <a:pPr/>
              <a:t>01/22/2014</a:t>
            </a:fld>
            <a:endParaRPr lang="en-029"/>
          </a:p>
        </p:txBody>
      </p:sp>
      <p:sp>
        <p:nvSpPr>
          <p:cNvPr id="3" name="Footer Placeholder 2"/>
          <p:cNvSpPr>
            <a:spLocks noGrp="1"/>
          </p:cNvSpPr>
          <p:nvPr>
            <p:ph type="ftr" sz="quarter" idx="11"/>
          </p:nvPr>
        </p:nvSpPr>
        <p:spPr/>
        <p:txBody>
          <a:bodyPr/>
          <a:lstStyle/>
          <a:p>
            <a:endParaRPr lang="en-029"/>
          </a:p>
        </p:txBody>
      </p:sp>
      <p:sp>
        <p:nvSpPr>
          <p:cNvPr id="4" name="Slide Number Placeholder 3"/>
          <p:cNvSpPr>
            <a:spLocks noGrp="1"/>
          </p:cNvSpPr>
          <p:nvPr>
            <p:ph type="sldNum" sz="quarter" idx="12"/>
          </p:nvPr>
        </p:nvSpPr>
        <p:spPr/>
        <p:txBody>
          <a:bodyPr/>
          <a:lstStyle/>
          <a:p>
            <a:fld id="{6D9DD7CF-8744-46EA-99B0-717B4BCC4EB7}" type="slidenum">
              <a:rPr lang="en-029" smtClean="0"/>
              <a:pPr/>
              <a:t>‹#›</a:t>
            </a:fld>
            <a:endParaRPr lang="en-029"/>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MSME Logo.jpg"/>
          <p:cNvPicPr>
            <a:picLocks noChangeAspect="1"/>
          </p:cNvPicPr>
          <p:nvPr userDrawn="1"/>
        </p:nvPicPr>
        <p:blipFill>
          <a:blip r:embed="rId2" cstate="print"/>
          <a:stretch>
            <a:fillRect/>
          </a:stretch>
        </p:blipFill>
        <p:spPr>
          <a:xfrm>
            <a:off x="381000" y="457200"/>
            <a:ext cx="1615440" cy="65532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029"/>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7F9F79-027E-40B3-86D7-C717532566D0}" type="datetimeFigureOut">
              <a:rPr lang="en-029" smtClean="0"/>
              <a:pPr/>
              <a:t>01/22/2014</a:t>
            </a:fld>
            <a:endParaRPr lang="en-029"/>
          </a:p>
        </p:txBody>
      </p:sp>
      <p:sp>
        <p:nvSpPr>
          <p:cNvPr id="6" name="Footer Placeholder 5"/>
          <p:cNvSpPr>
            <a:spLocks noGrp="1"/>
          </p:cNvSpPr>
          <p:nvPr>
            <p:ph type="ftr" sz="quarter" idx="11"/>
          </p:nvPr>
        </p:nvSpPr>
        <p:spPr/>
        <p:txBody>
          <a:bodyPr/>
          <a:lstStyle/>
          <a:p>
            <a:endParaRPr lang="en-029"/>
          </a:p>
        </p:txBody>
      </p:sp>
      <p:sp>
        <p:nvSpPr>
          <p:cNvPr id="7" name="Slide Number Placeholder 6"/>
          <p:cNvSpPr>
            <a:spLocks noGrp="1"/>
          </p:cNvSpPr>
          <p:nvPr>
            <p:ph type="sldNum" sz="quarter" idx="12"/>
          </p:nvPr>
        </p:nvSpPr>
        <p:spPr/>
        <p:txBody>
          <a:bodyPr/>
          <a:lstStyle/>
          <a:p>
            <a:fld id="{6D9DD7CF-8744-46EA-99B0-717B4BCC4EB7}" type="slidenum">
              <a:rPr lang="en-029" smtClean="0"/>
              <a:pPr/>
              <a:t>‹#›</a:t>
            </a:fld>
            <a:endParaRPr lang="en-029"/>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029"/>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029"/>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7F9F79-027E-40B3-86D7-C717532566D0}" type="datetimeFigureOut">
              <a:rPr lang="en-029" smtClean="0"/>
              <a:pPr/>
              <a:t>01/22/2014</a:t>
            </a:fld>
            <a:endParaRPr lang="en-029"/>
          </a:p>
        </p:txBody>
      </p:sp>
      <p:sp>
        <p:nvSpPr>
          <p:cNvPr id="6" name="Footer Placeholder 5"/>
          <p:cNvSpPr>
            <a:spLocks noGrp="1"/>
          </p:cNvSpPr>
          <p:nvPr>
            <p:ph type="ftr" sz="quarter" idx="11"/>
          </p:nvPr>
        </p:nvSpPr>
        <p:spPr/>
        <p:txBody>
          <a:bodyPr/>
          <a:lstStyle/>
          <a:p>
            <a:endParaRPr lang="en-029"/>
          </a:p>
        </p:txBody>
      </p:sp>
      <p:sp>
        <p:nvSpPr>
          <p:cNvPr id="7" name="Slide Number Placeholder 6"/>
          <p:cNvSpPr>
            <a:spLocks noGrp="1"/>
          </p:cNvSpPr>
          <p:nvPr>
            <p:ph type="sldNum" sz="quarter" idx="12"/>
          </p:nvPr>
        </p:nvSpPr>
        <p:spPr/>
        <p:txBody>
          <a:bodyPr/>
          <a:lstStyle/>
          <a:p>
            <a:fld id="{6D9DD7CF-8744-46EA-99B0-717B4BCC4EB7}" type="slidenum">
              <a:rPr lang="en-029" smtClean="0"/>
              <a:pPr/>
              <a:t>‹#›</a:t>
            </a:fld>
            <a:endParaRPr lang="en-029"/>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029"/>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a:p>
        </p:txBody>
      </p:sp>
      <p:sp>
        <p:nvSpPr>
          <p:cNvPr id="4" name="Date Placeholder 3"/>
          <p:cNvSpPr>
            <a:spLocks noGrp="1"/>
          </p:cNvSpPr>
          <p:nvPr>
            <p:ph type="dt" sz="half" idx="10"/>
          </p:nvPr>
        </p:nvSpPr>
        <p:spPr/>
        <p:txBody>
          <a:bodyPr/>
          <a:lstStyle/>
          <a:p>
            <a:fld id="{B67F9F79-027E-40B3-86D7-C717532566D0}" type="datetimeFigureOut">
              <a:rPr lang="en-029" smtClean="0"/>
              <a:pPr/>
              <a:t>01/22/2014</a:t>
            </a:fld>
            <a:endParaRPr lang="en-029"/>
          </a:p>
        </p:txBody>
      </p:sp>
      <p:sp>
        <p:nvSpPr>
          <p:cNvPr id="5" name="Footer Placeholder 4"/>
          <p:cNvSpPr>
            <a:spLocks noGrp="1"/>
          </p:cNvSpPr>
          <p:nvPr>
            <p:ph type="ftr" sz="quarter" idx="11"/>
          </p:nvPr>
        </p:nvSpPr>
        <p:spPr/>
        <p:txBody>
          <a:bodyPr/>
          <a:lstStyle/>
          <a:p>
            <a:endParaRPr lang="en-029"/>
          </a:p>
        </p:txBody>
      </p:sp>
      <p:sp>
        <p:nvSpPr>
          <p:cNvPr id="6" name="Slide Number Placeholder 5"/>
          <p:cNvSpPr>
            <a:spLocks noGrp="1"/>
          </p:cNvSpPr>
          <p:nvPr>
            <p:ph type="sldNum" sz="quarter" idx="12"/>
          </p:nvPr>
        </p:nvSpPr>
        <p:spPr/>
        <p:txBody>
          <a:bodyPr/>
          <a:lstStyle/>
          <a:p>
            <a:fld id="{6D9DD7CF-8744-46EA-99B0-717B4BCC4EB7}" type="slidenum">
              <a:rPr lang="en-029" smtClean="0"/>
              <a:pPr/>
              <a:t>‹#›</a:t>
            </a:fld>
            <a:endParaRPr lang="en-029"/>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029"/>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a:p>
        </p:txBody>
      </p:sp>
      <p:sp>
        <p:nvSpPr>
          <p:cNvPr id="4" name="Date Placeholder 3"/>
          <p:cNvSpPr>
            <a:spLocks noGrp="1"/>
          </p:cNvSpPr>
          <p:nvPr>
            <p:ph type="dt" sz="half" idx="10"/>
          </p:nvPr>
        </p:nvSpPr>
        <p:spPr/>
        <p:txBody>
          <a:bodyPr/>
          <a:lstStyle/>
          <a:p>
            <a:fld id="{B67F9F79-027E-40B3-86D7-C717532566D0}" type="datetimeFigureOut">
              <a:rPr lang="en-029" smtClean="0"/>
              <a:pPr/>
              <a:t>01/22/2014</a:t>
            </a:fld>
            <a:endParaRPr lang="en-029"/>
          </a:p>
        </p:txBody>
      </p:sp>
      <p:sp>
        <p:nvSpPr>
          <p:cNvPr id="5" name="Footer Placeholder 4"/>
          <p:cNvSpPr>
            <a:spLocks noGrp="1"/>
          </p:cNvSpPr>
          <p:nvPr>
            <p:ph type="ftr" sz="quarter" idx="11"/>
          </p:nvPr>
        </p:nvSpPr>
        <p:spPr/>
        <p:txBody>
          <a:bodyPr/>
          <a:lstStyle/>
          <a:p>
            <a:endParaRPr lang="en-029"/>
          </a:p>
        </p:txBody>
      </p:sp>
      <p:sp>
        <p:nvSpPr>
          <p:cNvPr id="6" name="Slide Number Placeholder 5"/>
          <p:cNvSpPr>
            <a:spLocks noGrp="1"/>
          </p:cNvSpPr>
          <p:nvPr>
            <p:ph type="sldNum" sz="quarter" idx="12"/>
          </p:nvPr>
        </p:nvSpPr>
        <p:spPr/>
        <p:txBody>
          <a:bodyPr/>
          <a:lstStyle/>
          <a:p>
            <a:fld id="{6D9DD7CF-8744-46EA-99B0-717B4BCC4EB7}" type="slidenum">
              <a:rPr lang="en-029" smtClean="0"/>
              <a:pPr/>
              <a:t>‹#›</a:t>
            </a:fld>
            <a:endParaRPr lang="en-029"/>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029"/>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029"/>
          </a:p>
        </p:txBody>
      </p:sp>
      <p:sp>
        <p:nvSpPr>
          <p:cNvPr id="4" name="Date Placeholder 3"/>
          <p:cNvSpPr>
            <a:spLocks noGrp="1"/>
          </p:cNvSpPr>
          <p:nvPr>
            <p:ph type="dt" sz="half" idx="10"/>
          </p:nvPr>
        </p:nvSpPr>
        <p:spPr/>
        <p:txBody>
          <a:bodyPr/>
          <a:lstStyle/>
          <a:p>
            <a:fld id="{744C022E-CFA8-4466-9846-C330DB001013}" type="datetimeFigureOut">
              <a:rPr lang="en-029" smtClean="0"/>
              <a:pPr/>
              <a:t>01/22/2014</a:t>
            </a:fld>
            <a:endParaRPr lang="en-029"/>
          </a:p>
        </p:txBody>
      </p:sp>
      <p:sp>
        <p:nvSpPr>
          <p:cNvPr id="5" name="Footer Placeholder 4"/>
          <p:cNvSpPr>
            <a:spLocks noGrp="1"/>
          </p:cNvSpPr>
          <p:nvPr>
            <p:ph type="ftr" sz="quarter" idx="11"/>
          </p:nvPr>
        </p:nvSpPr>
        <p:spPr/>
        <p:txBody>
          <a:bodyPr/>
          <a:lstStyle/>
          <a:p>
            <a:endParaRPr lang="en-029"/>
          </a:p>
        </p:txBody>
      </p:sp>
      <p:sp>
        <p:nvSpPr>
          <p:cNvPr id="6" name="Slide Number Placeholder 5"/>
          <p:cNvSpPr>
            <a:spLocks noGrp="1"/>
          </p:cNvSpPr>
          <p:nvPr>
            <p:ph type="sldNum" sz="quarter" idx="12"/>
          </p:nvPr>
        </p:nvSpPr>
        <p:spPr/>
        <p:txBody>
          <a:bodyPr/>
          <a:lstStyle/>
          <a:p>
            <a:fld id="{CC6F3A6C-E473-449E-B70F-B4F77F3B085C}" type="slidenum">
              <a:rPr lang="en-029" smtClean="0"/>
              <a:pPr/>
              <a:t>‹#›</a:t>
            </a:fld>
            <a:endParaRPr lang="en-029"/>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029"/>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a:p>
        </p:txBody>
      </p:sp>
      <p:sp>
        <p:nvSpPr>
          <p:cNvPr id="4" name="Date Placeholder 3"/>
          <p:cNvSpPr>
            <a:spLocks noGrp="1"/>
          </p:cNvSpPr>
          <p:nvPr>
            <p:ph type="dt" sz="half" idx="10"/>
          </p:nvPr>
        </p:nvSpPr>
        <p:spPr/>
        <p:txBody>
          <a:bodyPr/>
          <a:lstStyle/>
          <a:p>
            <a:fld id="{744C022E-CFA8-4466-9846-C330DB001013}" type="datetimeFigureOut">
              <a:rPr lang="en-029" smtClean="0"/>
              <a:pPr/>
              <a:t>01/22/2014</a:t>
            </a:fld>
            <a:endParaRPr lang="en-029"/>
          </a:p>
        </p:txBody>
      </p:sp>
      <p:sp>
        <p:nvSpPr>
          <p:cNvPr id="5" name="Footer Placeholder 4"/>
          <p:cNvSpPr>
            <a:spLocks noGrp="1"/>
          </p:cNvSpPr>
          <p:nvPr>
            <p:ph type="ftr" sz="quarter" idx="11"/>
          </p:nvPr>
        </p:nvSpPr>
        <p:spPr/>
        <p:txBody>
          <a:bodyPr/>
          <a:lstStyle/>
          <a:p>
            <a:endParaRPr lang="en-029"/>
          </a:p>
        </p:txBody>
      </p:sp>
      <p:sp>
        <p:nvSpPr>
          <p:cNvPr id="6" name="Slide Number Placeholder 5"/>
          <p:cNvSpPr>
            <a:spLocks noGrp="1"/>
          </p:cNvSpPr>
          <p:nvPr>
            <p:ph type="sldNum" sz="quarter" idx="12"/>
          </p:nvPr>
        </p:nvSpPr>
        <p:spPr/>
        <p:txBody>
          <a:bodyPr/>
          <a:lstStyle/>
          <a:p>
            <a:fld id="{CC6F3A6C-E473-449E-B70F-B4F77F3B085C}" type="slidenum">
              <a:rPr lang="en-029" smtClean="0"/>
              <a:pPr/>
              <a:t>‹#›</a:t>
            </a:fld>
            <a:endParaRPr lang="en-029"/>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029"/>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4C022E-CFA8-4466-9846-C330DB001013}" type="datetimeFigureOut">
              <a:rPr lang="en-029" smtClean="0"/>
              <a:pPr/>
              <a:t>01/22/2014</a:t>
            </a:fld>
            <a:endParaRPr lang="en-029"/>
          </a:p>
        </p:txBody>
      </p:sp>
      <p:sp>
        <p:nvSpPr>
          <p:cNvPr id="5" name="Footer Placeholder 4"/>
          <p:cNvSpPr>
            <a:spLocks noGrp="1"/>
          </p:cNvSpPr>
          <p:nvPr>
            <p:ph type="ftr" sz="quarter" idx="11"/>
          </p:nvPr>
        </p:nvSpPr>
        <p:spPr/>
        <p:txBody>
          <a:bodyPr/>
          <a:lstStyle/>
          <a:p>
            <a:endParaRPr lang="en-029"/>
          </a:p>
        </p:txBody>
      </p:sp>
      <p:sp>
        <p:nvSpPr>
          <p:cNvPr id="6" name="Slide Number Placeholder 5"/>
          <p:cNvSpPr>
            <a:spLocks noGrp="1"/>
          </p:cNvSpPr>
          <p:nvPr>
            <p:ph type="sldNum" sz="quarter" idx="12"/>
          </p:nvPr>
        </p:nvSpPr>
        <p:spPr/>
        <p:txBody>
          <a:bodyPr/>
          <a:lstStyle/>
          <a:p>
            <a:fld id="{CC6F3A6C-E473-449E-B70F-B4F77F3B085C}" type="slidenum">
              <a:rPr lang="en-029" smtClean="0"/>
              <a:pPr/>
              <a:t>‹#›</a:t>
            </a:fld>
            <a:endParaRPr lang="en-029"/>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029"/>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a:p>
        </p:txBody>
      </p:sp>
      <p:sp>
        <p:nvSpPr>
          <p:cNvPr id="5" name="Date Placeholder 4"/>
          <p:cNvSpPr>
            <a:spLocks noGrp="1"/>
          </p:cNvSpPr>
          <p:nvPr>
            <p:ph type="dt" sz="half" idx="10"/>
          </p:nvPr>
        </p:nvSpPr>
        <p:spPr/>
        <p:txBody>
          <a:bodyPr/>
          <a:lstStyle/>
          <a:p>
            <a:fld id="{744C022E-CFA8-4466-9846-C330DB001013}" type="datetimeFigureOut">
              <a:rPr lang="en-029" smtClean="0"/>
              <a:pPr/>
              <a:t>01/22/2014</a:t>
            </a:fld>
            <a:endParaRPr lang="en-029"/>
          </a:p>
        </p:txBody>
      </p:sp>
      <p:sp>
        <p:nvSpPr>
          <p:cNvPr id="6" name="Footer Placeholder 5"/>
          <p:cNvSpPr>
            <a:spLocks noGrp="1"/>
          </p:cNvSpPr>
          <p:nvPr>
            <p:ph type="ftr" sz="quarter" idx="11"/>
          </p:nvPr>
        </p:nvSpPr>
        <p:spPr/>
        <p:txBody>
          <a:bodyPr/>
          <a:lstStyle/>
          <a:p>
            <a:endParaRPr lang="en-029"/>
          </a:p>
        </p:txBody>
      </p:sp>
      <p:sp>
        <p:nvSpPr>
          <p:cNvPr id="7" name="Slide Number Placeholder 6"/>
          <p:cNvSpPr>
            <a:spLocks noGrp="1"/>
          </p:cNvSpPr>
          <p:nvPr>
            <p:ph type="sldNum" sz="quarter" idx="12"/>
          </p:nvPr>
        </p:nvSpPr>
        <p:spPr/>
        <p:txBody>
          <a:bodyPr/>
          <a:lstStyle/>
          <a:p>
            <a:fld id="{CC6F3A6C-E473-449E-B70F-B4F77F3B085C}" type="slidenum">
              <a:rPr lang="en-029" smtClean="0"/>
              <a:pPr/>
              <a:t>‹#›</a:t>
            </a:fld>
            <a:endParaRPr lang="en-029"/>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029"/>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a:p>
        </p:txBody>
      </p:sp>
      <p:sp>
        <p:nvSpPr>
          <p:cNvPr id="7" name="Date Placeholder 6"/>
          <p:cNvSpPr>
            <a:spLocks noGrp="1"/>
          </p:cNvSpPr>
          <p:nvPr>
            <p:ph type="dt" sz="half" idx="10"/>
          </p:nvPr>
        </p:nvSpPr>
        <p:spPr/>
        <p:txBody>
          <a:bodyPr/>
          <a:lstStyle/>
          <a:p>
            <a:fld id="{744C022E-CFA8-4466-9846-C330DB001013}" type="datetimeFigureOut">
              <a:rPr lang="en-029" smtClean="0"/>
              <a:pPr/>
              <a:t>01/22/2014</a:t>
            </a:fld>
            <a:endParaRPr lang="en-029"/>
          </a:p>
        </p:txBody>
      </p:sp>
      <p:sp>
        <p:nvSpPr>
          <p:cNvPr id="8" name="Footer Placeholder 7"/>
          <p:cNvSpPr>
            <a:spLocks noGrp="1"/>
          </p:cNvSpPr>
          <p:nvPr>
            <p:ph type="ftr" sz="quarter" idx="11"/>
          </p:nvPr>
        </p:nvSpPr>
        <p:spPr/>
        <p:txBody>
          <a:bodyPr/>
          <a:lstStyle/>
          <a:p>
            <a:endParaRPr lang="en-029"/>
          </a:p>
        </p:txBody>
      </p:sp>
      <p:sp>
        <p:nvSpPr>
          <p:cNvPr id="9" name="Slide Number Placeholder 8"/>
          <p:cNvSpPr>
            <a:spLocks noGrp="1"/>
          </p:cNvSpPr>
          <p:nvPr>
            <p:ph type="sldNum" sz="quarter" idx="12"/>
          </p:nvPr>
        </p:nvSpPr>
        <p:spPr/>
        <p:txBody>
          <a:bodyPr/>
          <a:lstStyle/>
          <a:p>
            <a:fld id="{CC6F3A6C-E473-449E-B70F-B4F77F3B085C}" type="slidenum">
              <a:rPr lang="en-029" smtClean="0"/>
              <a:pPr/>
              <a:t>‹#›</a:t>
            </a:fld>
            <a:endParaRPr lang="en-029"/>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029"/>
          </a:p>
        </p:txBody>
      </p:sp>
      <p:sp>
        <p:nvSpPr>
          <p:cNvPr id="3" name="Date Placeholder 2"/>
          <p:cNvSpPr>
            <a:spLocks noGrp="1"/>
          </p:cNvSpPr>
          <p:nvPr>
            <p:ph type="dt" sz="half" idx="10"/>
          </p:nvPr>
        </p:nvSpPr>
        <p:spPr/>
        <p:txBody>
          <a:bodyPr/>
          <a:lstStyle/>
          <a:p>
            <a:fld id="{744C022E-CFA8-4466-9846-C330DB001013}" type="datetimeFigureOut">
              <a:rPr lang="en-029" smtClean="0"/>
              <a:pPr/>
              <a:t>01/22/2014</a:t>
            </a:fld>
            <a:endParaRPr lang="en-029"/>
          </a:p>
        </p:txBody>
      </p:sp>
      <p:sp>
        <p:nvSpPr>
          <p:cNvPr id="4" name="Footer Placeholder 3"/>
          <p:cNvSpPr>
            <a:spLocks noGrp="1"/>
          </p:cNvSpPr>
          <p:nvPr>
            <p:ph type="ftr" sz="quarter" idx="11"/>
          </p:nvPr>
        </p:nvSpPr>
        <p:spPr/>
        <p:txBody>
          <a:bodyPr/>
          <a:lstStyle/>
          <a:p>
            <a:endParaRPr lang="en-029"/>
          </a:p>
        </p:txBody>
      </p:sp>
      <p:sp>
        <p:nvSpPr>
          <p:cNvPr id="5" name="Slide Number Placeholder 4"/>
          <p:cNvSpPr>
            <a:spLocks noGrp="1"/>
          </p:cNvSpPr>
          <p:nvPr>
            <p:ph type="sldNum" sz="quarter" idx="12"/>
          </p:nvPr>
        </p:nvSpPr>
        <p:spPr/>
        <p:txBody>
          <a:bodyPr/>
          <a:lstStyle/>
          <a:p>
            <a:fld id="{CC6F3A6C-E473-449E-B70F-B4F77F3B085C}" type="slidenum">
              <a:rPr lang="en-029" smtClean="0"/>
              <a:pPr/>
              <a:t>‹#›</a:t>
            </a:fld>
            <a:endParaRPr lang="en-029"/>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04800" y="1524000"/>
            <a:ext cx="8458200" cy="350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MSME Logo.jpg"/>
          <p:cNvPicPr>
            <a:picLocks noChangeAspect="1"/>
          </p:cNvPicPr>
          <p:nvPr userDrawn="1"/>
        </p:nvPicPr>
        <p:blipFill>
          <a:blip r:embed="rId2" cstate="print"/>
          <a:stretch>
            <a:fillRect/>
          </a:stretch>
        </p:blipFill>
        <p:spPr>
          <a:xfrm>
            <a:off x="76200" y="106680"/>
            <a:ext cx="1615440" cy="655320"/>
          </a:xfrm>
          <a:prstGeom prst="rect">
            <a:avLst/>
          </a:prstGeom>
        </p:spPr>
      </p:pic>
      <p:sp>
        <p:nvSpPr>
          <p:cNvPr id="5" name="TextBox 4"/>
          <p:cNvSpPr txBox="1"/>
          <p:nvPr userDrawn="1"/>
        </p:nvSpPr>
        <p:spPr>
          <a:xfrm>
            <a:off x="152400" y="6248400"/>
            <a:ext cx="2209800" cy="400110"/>
          </a:xfrm>
          <a:prstGeom prst="rect">
            <a:avLst/>
          </a:prstGeom>
          <a:noFill/>
        </p:spPr>
        <p:txBody>
          <a:bodyPr wrap="square" rtlCol="0">
            <a:spAutoFit/>
          </a:bodyPr>
          <a:lstStyle/>
          <a:p>
            <a:r>
              <a:rPr lang="en-029" sz="1000" dirty="0" smtClean="0">
                <a:latin typeface="Verdana" pitchFamily="34" charset="0"/>
                <a:ea typeface="Verdana" pitchFamily="34" charset="0"/>
                <a:cs typeface="Verdana" pitchFamily="34" charset="0"/>
              </a:rPr>
              <a:t>Copyright - </a:t>
            </a:r>
            <a:r>
              <a:rPr lang="en-029" sz="1000" kern="1200" dirty="0" smtClean="0">
                <a:solidFill>
                  <a:schemeClr val="tx1"/>
                </a:solidFill>
                <a:latin typeface="Verdana" pitchFamily="34" charset="0"/>
                <a:ea typeface="Verdana" pitchFamily="34" charset="0"/>
                <a:cs typeface="Verdana" pitchFamily="34" charset="0"/>
              </a:rPr>
              <a:t>Donovan C Wignal,  MSME ALLIANCE </a:t>
            </a:r>
            <a:endParaRPr lang="en-029" sz="1000" dirty="0">
              <a:latin typeface="Verdana" pitchFamily="34" charset="0"/>
              <a:ea typeface="Verdana" pitchFamily="34" charset="0"/>
              <a:cs typeface="Verdana"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4C022E-CFA8-4466-9846-C330DB001013}" type="datetimeFigureOut">
              <a:rPr lang="en-029" smtClean="0"/>
              <a:pPr/>
              <a:t>01/22/2014</a:t>
            </a:fld>
            <a:endParaRPr lang="en-029"/>
          </a:p>
        </p:txBody>
      </p:sp>
      <p:sp>
        <p:nvSpPr>
          <p:cNvPr id="3" name="Footer Placeholder 2"/>
          <p:cNvSpPr>
            <a:spLocks noGrp="1"/>
          </p:cNvSpPr>
          <p:nvPr>
            <p:ph type="ftr" sz="quarter" idx="11"/>
          </p:nvPr>
        </p:nvSpPr>
        <p:spPr/>
        <p:txBody>
          <a:bodyPr/>
          <a:lstStyle/>
          <a:p>
            <a:endParaRPr lang="en-029"/>
          </a:p>
        </p:txBody>
      </p:sp>
      <p:sp>
        <p:nvSpPr>
          <p:cNvPr id="4" name="Slide Number Placeholder 3"/>
          <p:cNvSpPr>
            <a:spLocks noGrp="1"/>
          </p:cNvSpPr>
          <p:nvPr>
            <p:ph type="sldNum" sz="quarter" idx="12"/>
          </p:nvPr>
        </p:nvSpPr>
        <p:spPr/>
        <p:txBody>
          <a:bodyPr/>
          <a:lstStyle/>
          <a:p>
            <a:fld id="{CC6F3A6C-E473-449E-B70F-B4F77F3B085C}" type="slidenum">
              <a:rPr lang="en-029" smtClean="0"/>
              <a:pPr/>
              <a:t>‹#›</a:t>
            </a:fld>
            <a:endParaRPr lang="en-029"/>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029"/>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4C022E-CFA8-4466-9846-C330DB001013}" type="datetimeFigureOut">
              <a:rPr lang="en-029" smtClean="0"/>
              <a:pPr/>
              <a:t>01/22/2014</a:t>
            </a:fld>
            <a:endParaRPr lang="en-029"/>
          </a:p>
        </p:txBody>
      </p:sp>
      <p:sp>
        <p:nvSpPr>
          <p:cNvPr id="6" name="Footer Placeholder 5"/>
          <p:cNvSpPr>
            <a:spLocks noGrp="1"/>
          </p:cNvSpPr>
          <p:nvPr>
            <p:ph type="ftr" sz="quarter" idx="11"/>
          </p:nvPr>
        </p:nvSpPr>
        <p:spPr/>
        <p:txBody>
          <a:bodyPr/>
          <a:lstStyle/>
          <a:p>
            <a:endParaRPr lang="en-029"/>
          </a:p>
        </p:txBody>
      </p:sp>
      <p:sp>
        <p:nvSpPr>
          <p:cNvPr id="7" name="Slide Number Placeholder 6"/>
          <p:cNvSpPr>
            <a:spLocks noGrp="1"/>
          </p:cNvSpPr>
          <p:nvPr>
            <p:ph type="sldNum" sz="quarter" idx="12"/>
          </p:nvPr>
        </p:nvSpPr>
        <p:spPr/>
        <p:txBody>
          <a:bodyPr/>
          <a:lstStyle/>
          <a:p>
            <a:fld id="{CC6F3A6C-E473-449E-B70F-B4F77F3B085C}" type="slidenum">
              <a:rPr lang="en-029" smtClean="0"/>
              <a:pPr/>
              <a:t>‹#›</a:t>
            </a:fld>
            <a:endParaRPr lang="en-029"/>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029"/>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029"/>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4C022E-CFA8-4466-9846-C330DB001013}" type="datetimeFigureOut">
              <a:rPr lang="en-029" smtClean="0"/>
              <a:pPr/>
              <a:t>01/22/2014</a:t>
            </a:fld>
            <a:endParaRPr lang="en-029"/>
          </a:p>
        </p:txBody>
      </p:sp>
      <p:sp>
        <p:nvSpPr>
          <p:cNvPr id="6" name="Footer Placeholder 5"/>
          <p:cNvSpPr>
            <a:spLocks noGrp="1"/>
          </p:cNvSpPr>
          <p:nvPr>
            <p:ph type="ftr" sz="quarter" idx="11"/>
          </p:nvPr>
        </p:nvSpPr>
        <p:spPr/>
        <p:txBody>
          <a:bodyPr/>
          <a:lstStyle/>
          <a:p>
            <a:endParaRPr lang="en-029"/>
          </a:p>
        </p:txBody>
      </p:sp>
      <p:sp>
        <p:nvSpPr>
          <p:cNvPr id="7" name="Slide Number Placeholder 6"/>
          <p:cNvSpPr>
            <a:spLocks noGrp="1"/>
          </p:cNvSpPr>
          <p:nvPr>
            <p:ph type="sldNum" sz="quarter" idx="12"/>
          </p:nvPr>
        </p:nvSpPr>
        <p:spPr/>
        <p:txBody>
          <a:bodyPr/>
          <a:lstStyle/>
          <a:p>
            <a:fld id="{CC6F3A6C-E473-449E-B70F-B4F77F3B085C}" type="slidenum">
              <a:rPr lang="en-029" smtClean="0"/>
              <a:pPr/>
              <a:t>‹#›</a:t>
            </a:fld>
            <a:endParaRPr lang="en-029"/>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029"/>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a:p>
        </p:txBody>
      </p:sp>
      <p:sp>
        <p:nvSpPr>
          <p:cNvPr id="4" name="Date Placeholder 3"/>
          <p:cNvSpPr>
            <a:spLocks noGrp="1"/>
          </p:cNvSpPr>
          <p:nvPr>
            <p:ph type="dt" sz="half" idx="10"/>
          </p:nvPr>
        </p:nvSpPr>
        <p:spPr/>
        <p:txBody>
          <a:bodyPr/>
          <a:lstStyle/>
          <a:p>
            <a:fld id="{744C022E-CFA8-4466-9846-C330DB001013}" type="datetimeFigureOut">
              <a:rPr lang="en-029" smtClean="0"/>
              <a:pPr/>
              <a:t>01/22/2014</a:t>
            </a:fld>
            <a:endParaRPr lang="en-029"/>
          </a:p>
        </p:txBody>
      </p:sp>
      <p:sp>
        <p:nvSpPr>
          <p:cNvPr id="5" name="Footer Placeholder 4"/>
          <p:cNvSpPr>
            <a:spLocks noGrp="1"/>
          </p:cNvSpPr>
          <p:nvPr>
            <p:ph type="ftr" sz="quarter" idx="11"/>
          </p:nvPr>
        </p:nvSpPr>
        <p:spPr/>
        <p:txBody>
          <a:bodyPr/>
          <a:lstStyle/>
          <a:p>
            <a:endParaRPr lang="en-029"/>
          </a:p>
        </p:txBody>
      </p:sp>
      <p:sp>
        <p:nvSpPr>
          <p:cNvPr id="6" name="Slide Number Placeholder 5"/>
          <p:cNvSpPr>
            <a:spLocks noGrp="1"/>
          </p:cNvSpPr>
          <p:nvPr>
            <p:ph type="sldNum" sz="quarter" idx="12"/>
          </p:nvPr>
        </p:nvSpPr>
        <p:spPr/>
        <p:txBody>
          <a:bodyPr/>
          <a:lstStyle/>
          <a:p>
            <a:fld id="{CC6F3A6C-E473-449E-B70F-B4F77F3B085C}" type="slidenum">
              <a:rPr lang="en-029" smtClean="0"/>
              <a:pPr/>
              <a:t>‹#›</a:t>
            </a:fld>
            <a:endParaRPr lang="en-029"/>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029"/>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a:p>
        </p:txBody>
      </p:sp>
      <p:sp>
        <p:nvSpPr>
          <p:cNvPr id="4" name="Date Placeholder 3"/>
          <p:cNvSpPr>
            <a:spLocks noGrp="1"/>
          </p:cNvSpPr>
          <p:nvPr>
            <p:ph type="dt" sz="half" idx="10"/>
          </p:nvPr>
        </p:nvSpPr>
        <p:spPr/>
        <p:txBody>
          <a:bodyPr/>
          <a:lstStyle/>
          <a:p>
            <a:fld id="{744C022E-CFA8-4466-9846-C330DB001013}" type="datetimeFigureOut">
              <a:rPr lang="en-029" smtClean="0"/>
              <a:pPr/>
              <a:t>01/22/2014</a:t>
            </a:fld>
            <a:endParaRPr lang="en-029"/>
          </a:p>
        </p:txBody>
      </p:sp>
      <p:sp>
        <p:nvSpPr>
          <p:cNvPr id="5" name="Footer Placeholder 4"/>
          <p:cNvSpPr>
            <a:spLocks noGrp="1"/>
          </p:cNvSpPr>
          <p:nvPr>
            <p:ph type="ftr" sz="quarter" idx="11"/>
          </p:nvPr>
        </p:nvSpPr>
        <p:spPr/>
        <p:txBody>
          <a:bodyPr/>
          <a:lstStyle/>
          <a:p>
            <a:endParaRPr lang="en-029"/>
          </a:p>
        </p:txBody>
      </p:sp>
      <p:sp>
        <p:nvSpPr>
          <p:cNvPr id="6" name="Slide Number Placeholder 5"/>
          <p:cNvSpPr>
            <a:spLocks noGrp="1"/>
          </p:cNvSpPr>
          <p:nvPr>
            <p:ph type="sldNum" sz="quarter" idx="12"/>
          </p:nvPr>
        </p:nvSpPr>
        <p:spPr/>
        <p:txBody>
          <a:bodyPr/>
          <a:lstStyle/>
          <a:p>
            <a:fld id="{CC6F3A6C-E473-449E-B70F-B4F77F3B085C}" type="slidenum">
              <a:rPr lang="en-029" smtClean="0"/>
              <a:pPr/>
              <a:t>‹#›</a:t>
            </a:fld>
            <a:endParaRPr lang="en-029"/>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029"/>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029"/>
          </a:p>
        </p:txBody>
      </p:sp>
      <p:sp>
        <p:nvSpPr>
          <p:cNvPr id="4" name="Date Placeholder 3"/>
          <p:cNvSpPr>
            <a:spLocks noGrp="1"/>
          </p:cNvSpPr>
          <p:nvPr>
            <p:ph type="dt" sz="half" idx="10"/>
          </p:nvPr>
        </p:nvSpPr>
        <p:spPr/>
        <p:txBody>
          <a:bodyPr/>
          <a:lstStyle/>
          <a:p>
            <a:fld id="{3DF113AB-FDE5-4BB4-A86F-7425F6BD3A15}" type="datetimeFigureOut">
              <a:rPr lang="en-029" smtClean="0"/>
              <a:pPr/>
              <a:t>01/22/2014</a:t>
            </a:fld>
            <a:endParaRPr lang="en-029"/>
          </a:p>
        </p:txBody>
      </p:sp>
      <p:sp>
        <p:nvSpPr>
          <p:cNvPr id="5" name="Footer Placeholder 4"/>
          <p:cNvSpPr>
            <a:spLocks noGrp="1"/>
          </p:cNvSpPr>
          <p:nvPr>
            <p:ph type="ftr" sz="quarter" idx="11"/>
          </p:nvPr>
        </p:nvSpPr>
        <p:spPr/>
        <p:txBody>
          <a:bodyPr/>
          <a:lstStyle/>
          <a:p>
            <a:endParaRPr lang="en-029"/>
          </a:p>
        </p:txBody>
      </p:sp>
      <p:sp>
        <p:nvSpPr>
          <p:cNvPr id="6" name="Slide Number Placeholder 5"/>
          <p:cNvSpPr>
            <a:spLocks noGrp="1"/>
          </p:cNvSpPr>
          <p:nvPr>
            <p:ph type="sldNum" sz="quarter" idx="12"/>
          </p:nvPr>
        </p:nvSpPr>
        <p:spPr/>
        <p:txBody>
          <a:bodyPr/>
          <a:lstStyle/>
          <a:p>
            <a:fld id="{31508147-E8D0-4935-A0EC-1886E568587C}" type="slidenum">
              <a:rPr lang="en-029" smtClean="0"/>
              <a:pPr/>
              <a:t>‹#›</a:t>
            </a:fld>
            <a:endParaRPr lang="en-029"/>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029"/>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a:p>
        </p:txBody>
      </p:sp>
      <p:sp>
        <p:nvSpPr>
          <p:cNvPr id="4" name="Date Placeholder 3"/>
          <p:cNvSpPr>
            <a:spLocks noGrp="1"/>
          </p:cNvSpPr>
          <p:nvPr>
            <p:ph type="dt" sz="half" idx="10"/>
          </p:nvPr>
        </p:nvSpPr>
        <p:spPr/>
        <p:txBody>
          <a:bodyPr/>
          <a:lstStyle/>
          <a:p>
            <a:fld id="{3DF113AB-FDE5-4BB4-A86F-7425F6BD3A15}" type="datetimeFigureOut">
              <a:rPr lang="en-029" smtClean="0"/>
              <a:pPr/>
              <a:t>01/22/2014</a:t>
            </a:fld>
            <a:endParaRPr lang="en-029"/>
          </a:p>
        </p:txBody>
      </p:sp>
      <p:sp>
        <p:nvSpPr>
          <p:cNvPr id="5" name="Footer Placeholder 4"/>
          <p:cNvSpPr>
            <a:spLocks noGrp="1"/>
          </p:cNvSpPr>
          <p:nvPr>
            <p:ph type="ftr" sz="quarter" idx="11"/>
          </p:nvPr>
        </p:nvSpPr>
        <p:spPr/>
        <p:txBody>
          <a:bodyPr/>
          <a:lstStyle/>
          <a:p>
            <a:endParaRPr lang="en-029"/>
          </a:p>
        </p:txBody>
      </p:sp>
      <p:sp>
        <p:nvSpPr>
          <p:cNvPr id="6" name="Slide Number Placeholder 5"/>
          <p:cNvSpPr>
            <a:spLocks noGrp="1"/>
          </p:cNvSpPr>
          <p:nvPr>
            <p:ph type="sldNum" sz="quarter" idx="12"/>
          </p:nvPr>
        </p:nvSpPr>
        <p:spPr/>
        <p:txBody>
          <a:bodyPr/>
          <a:lstStyle/>
          <a:p>
            <a:fld id="{31508147-E8D0-4935-A0EC-1886E568587C}" type="slidenum">
              <a:rPr lang="en-029" smtClean="0"/>
              <a:pPr/>
              <a:t>‹#›</a:t>
            </a:fld>
            <a:endParaRPr lang="en-029"/>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029"/>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F113AB-FDE5-4BB4-A86F-7425F6BD3A15}" type="datetimeFigureOut">
              <a:rPr lang="en-029" smtClean="0"/>
              <a:pPr/>
              <a:t>01/22/2014</a:t>
            </a:fld>
            <a:endParaRPr lang="en-029"/>
          </a:p>
        </p:txBody>
      </p:sp>
      <p:sp>
        <p:nvSpPr>
          <p:cNvPr id="5" name="Footer Placeholder 4"/>
          <p:cNvSpPr>
            <a:spLocks noGrp="1"/>
          </p:cNvSpPr>
          <p:nvPr>
            <p:ph type="ftr" sz="quarter" idx="11"/>
          </p:nvPr>
        </p:nvSpPr>
        <p:spPr/>
        <p:txBody>
          <a:bodyPr/>
          <a:lstStyle/>
          <a:p>
            <a:endParaRPr lang="en-029"/>
          </a:p>
        </p:txBody>
      </p:sp>
      <p:sp>
        <p:nvSpPr>
          <p:cNvPr id="6" name="Slide Number Placeholder 5"/>
          <p:cNvSpPr>
            <a:spLocks noGrp="1"/>
          </p:cNvSpPr>
          <p:nvPr>
            <p:ph type="sldNum" sz="quarter" idx="12"/>
          </p:nvPr>
        </p:nvSpPr>
        <p:spPr/>
        <p:txBody>
          <a:bodyPr/>
          <a:lstStyle/>
          <a:p>
            <a:fld id="{31508147-E8D0-4935-A0EC-1886E568587C}" type="slidenum">
              <a:rPr lang="en-029" smtClean="0"/>
              <a:pPr/>
              <a:t>‹#›</a:t>
            </a:fld>
            <a:endParaRPr lang="en-029"/>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029"/>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a:p>
        </p:txBody>
      </p:sp>
      <p:sp>
        <p:nvSpPr>
          <p:cNvPr id="5" name="Date Placeholder 4"/>
          <p:cNvSpPr>
            <a:spLocks noGrp="1"/>
          </p:cNvSpPr>
          <p:nvPr>
            <p:ph type="dt" sz="half" idx="10"/>
          </p:nvPr>
        </p:nvSpPr>
        <p:spPr/>
        <p:txBody>
          <a:bodyPr/>
          <a:lstStyle/>
          <a:p>
            <a:fld id="{3DF113AB-FDE5-4BB4-A86F-7425F6BD3A15}" type="datetimeFigureOut">
              <a:rPr lang="en-029" smtClean="0"/>
              <a:pPr/>
              <a:t>01/22/2014</a:t>
            </a:fld>
            <a:endParaRPr lang="en-029"/>
          </a:p>
        </p:txBody>
      </p:sp>
      <p:sp>
        <p:nvSpPr>
          <p:cNvPr id="6" name="Footer Placeholder 5"/>
          <p:cNvSpPr>
            <a:spLocks noGrp="1"/>
          </p:cNvSpPr>
          <p:nvPr>
            <p:ph type="ftr" sz="quarter" idx="11"/>
          </p:nvPr>
        </p:nvSpPr>
        <p:spPr/>
        <p:txBody>
          <a:bodyPr/>
          <a:lstStyle/>
          <a:p>
            <a:endParaRPr lang="en-029"/>
          </a:p>
        </p:txBody>
      </p:sp>
      <p:sp>
        <p:nvSpPr>
          <p:cNvPr id="7" name="Slide Number Placeholder 6"/>
          <p:cNvSpPr>
            <a:spLocks noGrp="1"/>
          </p:cNvSpPr>
          <p:nvPr>
            <p:ph type="sldNum" sz="quarter" idx="12"/>
          </p:nvPr>
        </p:nvSpPr>
        <p:spPr/>
        <p:txBody>
          <a:bodyPr/>
          <a:lstStyle/>
          <a:p>
            <a:fld id="{31508147-E8D0-4935-A0EC-1886E568587C}" type="slidenum">
              <a:rPr lang="en-029" smtClean="0"/>
              <a:pPr/>
              <a:t>‹#›</a:t>
            </a:fld>
            <a:endParaRPr lang="en-029"/>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029"/>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a:p>
        </p:txBody>
      </p:sp>
      <p:sp>
        <p:nvSpPr>
          <p:cNvPr id="7" name="Date Placeholder 6"/>
          <p:cNvSpPr>
            <a:spLocks noGrp="1"/>
          </p:cNvSpPr>
          <p:nvPr>
            <p:ph type="dt" sz="half" idx="10"/>
          </p:nvPr>
        </p:nvSpPr>
        <p:spPr/>
        <p:txBody>
          <a:bodyPr/>
          <a:lstStyle/>
          <a:p>
            <a:fld id="{3DF113AB-FDE5-4BB4-A86F-7425F6BD3A15}" type="datetimeFigureOut">
              <a:rPr lang="en-029" smtClean="0"/>
              <a:pPr/>
              <a:t>01/22/2014</a:t>
            </a:fld>
            <a:endParaRPr lang="en-029"/>
          </a:p>
        </p:txBody>
      </p:sp>
      <p:sp>
        <p:nvSpPr>
          <p:cNvPr id="8" name="Footer Placeholder 7"/>
          <p:cNvSpPr>
            <a:spLocks noGrp="1"/>
          </p:cNvSpPr>
          <p:nvPr>
            <p:ph type="ftr" sz="quarter" idx="11"/>
          </p:nvPr>
        </p:nvSpPr>
        <p:spPr/>
        <p:txBody>
          <a:bodyPr/>
          <a:lstStyle/>
          <a:p>
            <a:endParaRPr lang="en-029"/>
          </a:p>
        </p:txBody>
      </p:sp>
      <p:sp>
        <p:nvSpPr>
          <p:cNvPr id="9" name="Slide Number Placeholder 8"/>
          <p:cNvSpPr>
            <a:spLocks noGrp="1"/>
          </p:cNvSpPr>
          <p:nvPr>
            <p:ph type="sldNum" sz="quarter" idx="12"/>
          </p:nvPr>
        </p:nvSpPr>
        <p:spPr/>
        <p:txBody>
          <a:bodyPr/>
          <a:lstStyle/>
          <a:p>
            <a:fld id="{31508147-E8D0-4935-A0EC-1886E568587C}" type="slidenum">
              <a:rPr lang="en-029" smtClean="0"/>
              <a:pPr/>
              <a:t>‹#›</a:t>
            </a:fld>
            <a:endParaRPr lang="en-029"/>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239000" cy="9906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533400" y="1524000"/>
            <a:ext cx="3962400" cy="35813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24001"/>
            <a:ext cx="4038600" cy="35813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029"/>
          </a:p>
        </p:txBody>
      </p:sp>
      <p:sp>
        <p:nvSpPr>
          <p:cNvPr id="3" name="Date Placeholder 2"/>
          <p:cNvSpPr>
            <a:spLocks noGrp="1"/>
          </p:cNvSpPr>
          <p:nvPr>
            <p:ph type="dt" sz="half" idx="10"/>
          </p:nvPr>
        </p:nvSpPr>
        <p:spPr/>
        <p:txBody>
          <a:bodyPr/>
          <a:lstStyle/>
          <a:p>
            <a:fld id="{3DF113AB-FDE5-4BB4-A86F-7425F6BD3A15}" type="datetimeFigureOut">
              <a:rPr lang="en-029" smtClean="0"/>
              <a:pPr/>
              <a:t>01/22/2014</a:t>
            </a:fld>
            <a:endParaRPr lang="en-029"/>
          </a:p>
        </p:txBody>
      </p:sp>
      <p:sp>
        <p:nvSpPr>
          <p:cNvPr id="4" name="Footer Placeholder 3"/>
          <p:cNvSpPr>
            <a:spLocks noGrp="1"/>
          </p:cNvSpPr>
          <p:nvPr>
            <p:ph type="ftr" sz="quarter" idx="11"/>
          </p:nvPr>
        </p:nvSpPr>
        <p:spPr/>
        <p:txBody>
          <a:bodyPr/>
          <a:lstStyle/>
          <a:p>
            <a:endParaRPr lang="en-029"/>
          </a:p>
        </p:txBody>
      </p:sp>
      <p:sp>
        <p:nvSpPr>
          <p:cNvPr id="5" name="Slide Number Placeholder 4"/>
          <p:cNvSpPr>
            <a:spLocks noGrp="1"/>
          </p:cNvSpPr>
          <p:nvPr>
            <p:ph type="sldNum" sz="quarter" idx="12"/>
          </p:nvPr>
        </p:nvSpPr>
        <p:spPr/>
        <p:txBody>
          <a:bodyPr/>
          <a:lstStyle/>
          <a:p>
            <a:fld id="{31508147-E8D0-4935-A0EC-1886E568587C}" type="slidenum">
              <a:rPr lang="en-029" smtClean="0"/>
              <a:pPr/>
              <a:t>‹#›</a:t>
            </a:fld>
            <a:endParaRPr lang="en-029"/>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F113AB-FDE5-4BB4-A86F-7425F6BD3A15}" type="datetimeFigureOut">
              <a:rPr lang="en-029" smtClean="0"/>
              <a:pPr/>
              <a:t>01/22/2014</a:t>
            </a:fld>
            <a:endParaRPr lang="en-029"/>
          </a:p>
        </p:txBody>
      </p:sp>
      <p:sp>
        <p:nvSpPr>
          <p:cNvPr id="3" name="Footer Placeholder 2"/>
          <p:cNvSpPr>
            <a:spLocks noGrp="1"/>
          </p:cNvSpPr>
          <p:nvPr>
            <p:ph type="ftr" sz="quarter" idx="11"/>
          </p:nvPr>
        </p:nvSpPr>
        <p:spPr/>
        <p:txBody>
          <a:bodyPr/>
          <a:lstStyle/>
          <a:p>
            <a:endParaRPr lang="en-029"/>
          </a:p>
        </p:txBody>
      </p:sp>
      <p:sp>
        <p:nvSpPr>
          <p:cNvPr id="4" name="Slide Number Placeholder 3"/>
          <p:cNvSpPr>
            <a:spLocks noGrp="1"/>
          </p:cNvSpPr>
          <p:nvPr>
            <p:ph type="sldNum" sz="quarter" idx="12"/>
          </p:nvPr>
        </p:nvSpPr>
        <p:spPr/>
        <p:txBody>
          <a:bodyPr/>
          <a:lstStyle/>
          <a:p>
            <a:fld id="{31508147-E8D0-4935-A0EC-1886E568587C}" type="slidenum">
              <a:rPr lang="en-029" smtClean="0"/>
              <a:pPr/>
              <a:t>‹#›</a:t>
            </a:fld>
            <a:endParaRPr lang="en-029"/>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029"/>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F113AB-FDE5-4BB4-A86F-7425F6BD3A15}" type="datetimeFigureOut">
              <a:rPr lang="en-029" smtClean="0"/>
              <a:pPr/>
              <a:t>01/22/2014</a:t>
            </a:fld>
            <a:endParaRPr lang="en-029"/>
          </a:p>
        </p:txBody>
      </p:sp>
      <p:sp>
        <p:nvSpPr>
          <p:cNvPr id="6" name="Footer Placeholder 5"/>
          <p:cNvSpPr>
            <a:spLocks noGrp="1"/>
          </p:cNvSpPr>
          <p:nvPr>
            <p:ph type="ftr" sz="quarter" idx="11"/>
          </p:nvPr>
        </p:nvSpPr>
        <p:spPr/>
        <p:txBody>
          <a:bodyPr/>
          <a:lstStyle/>
          <a:p>
            <a:endParaRPr lang="en-029"/>
          </a:p>
        </p:txBody>
      </p:sp>
      <p:sp>
        <p:nvSpPr>
          <p:cNvPr id="7" name="Slide Number Placeholder 6"/>
          <p:cNvSpPr>
            <a:spLocks noGrp="1"/>
          </p:cNvSpPr>
          <p:nvPr>
            <p:ph type="sldNum" sz="quarter" idx="12"/>
          </p:nvPr>
        </p:nvSpPr>
        <p:spPr/>
        <p:txBody>
          <a:bodyPr/>
          <a:lstStyle/>
          <a:p>
            <a:fld id="{31508147-E8D0-4935-A0EC-1886E568587C}" type="slidenum">
              <a:rPr lang="en-029" smtClean="0"/>
              <a:pPr/>
              <a:t>‹#›</a:t>
            </a:fld>
            <a:endParaRPr lang="en-029"/>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029"/>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029"/>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F113AB-FDE5-4BB4-A86F-7425F6BD3A15}" type="datetimeFigureOut">
              <a:rPr lang="en-029" smtClean="0"/>
              <a:pPr/>
              <a:t>01/22/2014</a:t>
            </a:fld>
            <a:endParaRPr lang="en-029"/>
          </a:p>
        </p:txBody>
      </p:sp>
      <p:sp>
        <p:nvSpPr>
          <p:cNvPr id="6" name="Footer Placeholder 5"/>
          <p:cNvSpPr>
            <a:spLocks noGrp="1"/>
          </p:cNvSpPr>
          <p:nvPr>
            <p:ph type="ftr" sz="quarter" idx="11"/>
          </p:nvPr>
        </p:nvSpPr>
        <p:spPr/>
        <p:txBody>
          <a:bodyPr/>
          <a:lstStyle/>
          <a:p>
            <a:endParaRPr lang="en-029"/>
          </a:p>
        </p:txBody>
      </p:sp>
      <p:sp>
        <p:nvSpPr>
          <p:cNvPr id="7" name="Slide Number Placeholder 6"/>
          <p:cNvSpPr>
            <a:spLocks noGrp="1"/>
          </p:cNvSpPr>
          <p:nvPr>
            <p:ph type="sldNum" sz="quarter" idx="12"/>
          </p:nvPr>
        </p:nvSpPr>
        <p:spPr/>
        <p:txBody>
          <a:bodyPr/>
          <a:lstStyle/>
          <a:p>
            <a:fld id="{31508147-E8D0-4935-A0EC-1886E568587C}" type="slidenum">
              <a:rPr lang="en-029" smtClean="0"/>
              <a:pPr/>
              <a:t>‹#›</a:t>
            </a:fld>
            <a:endParaRPr lang="en-029"/>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029"/>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a:p>
        </p:txBody>
      </p:sp>
      <p:sp>
        <p:nvSpPr>
          <p:cNvPr id="4" name="Date Placeholder 3"/>
          <p:cNvSpPr>
            <a:spLocks noGrp="1"/>
          </p:cNvSpPr>
          <p:nvPr>
            <p:ph type="dt" sz="half" idx="10"/>
          </p:nvPr>
        </p:nvSpPr>
        <p:spPr/>
        <p:txBody>
          <a:bodyPr/>
          <a:lstStyle/>
          <a:p>
            <a:fld id="{3DF113AB-FDE5-4BB4-A86F-7425F6BD3A15}" type="datetimeFigureOut">
              <a:rPr lang="en-029" smtClean="0"/>
              <a:pPr/>
              <a:t>01/22/2014</a:t>
            </a:fld>
            <a:endParaRPr lang="en-029"/>
          </a:p>
        </p:txBody>
      </p:sp>
      <p:sp>
        <p:nvSpPr>
          <p:cNvPr id="5" name="Footer Placeholder 4"/>
          <p:cNvSpPr>
            <a:spLocks noGrp="1"/>
          </p:cNvSpPr>
          <p:nvPr>
            <p:ph type="ftr" sz="quarter" idx="11"/>
          </p:nvPr>
        </p:nvSpPr>
        <p:spPr/>
        <p:txBody>
          <a:bodyPr/>
          <a:lstStyle/>
          <a:p>
            <a:endParaRPr lang="en-029"/>
          </a:p>
        </p:txBody>
      </p:sp>
      <p:sp>
        <p:nvSpPr>
          <p:cNvPr id="6" name="Slide Number Placeholder 5"/>
          <p:cNvSpPr>
            <a:spLocks noGrp="1"/>
          </p:cNvSpPr>
          <p:nvPr>
            <p:ph type="sldNum" sz="quarter" idx="12"/>
          </p:nvPr>
        </p:nvSpPr>
        <p:spPr/>
        <p:txBody>
          <a:bodyPr/>
          <a:lstStyle/>
          <a:p>
            <a:fld id="{31508147-E8D0-4935-A0EC-1886E568587C}" type="slidenum">
              <a:rPr lang="en-029" smtClean="0"/>
              <a:pPr/>
              <a:t>‹#›</a:t>
            </a:fld>
            <a:endParaRPr lang="en-029"/>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029"/>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a:p>
        </p:txBody>
      </p:sp>
      <p:sp>
        <p:nvSpPr>
          <p:cNvPr id="4" name="Date Placeholder 3"/>
          <p:cNvSpPr>
            <a:spLocks noGrp="1"/>
          </p:cNvSpPr>
          <p:nvPr>
            <p:ph type="dt" sz="half" idx="10"/>
          </p:nvPr>
        </p:nvSpPr>
        <p:spPr/>
        <p:txBody>
          <a:bodyPr/>
          <a:lstStyle/>
          <a:p>
            <a:fld id="{3DF113AB-FDE5-4BB4-A86F-7425F6BD3A15}" type="datetimeFigureOut">
              <a:rPr lang="en-029" smtClean="0"/>
              <a:pPr/>
              <a:t>01/22/2014</a:t>
            </a:fld>
            <a:endParaRPr lang="en-029"/>
          </a:p>
        </p:txBody>
      </p:sp>
      <p:sp>
        <p:nvSpPr>
          <p:cNvPr id="5" name="Footer Placeholder 4"/>
          <p:cNvSpPr>
            <a:spLocks noGrp="1"/>
          </p:cNvSpPr>
          <p:nvPr>
            <p:ph type="ftr" sz="quarter" idx="11"/>
          </p:nvPr>
        </p:nvSpPr>
        <p:spPr/>
        <p:txBody>
          <a:bodyPr/>
          <a:lstStyle/>
          <a:p>
            <a:endParaRPr lang="en-029"/>
          </a:p>
        </p:txBody>
      </p:sp>
      <p:sp>
        <p:nvSpPr>
          <p:cNvPr id="6" name="Slide Number Placeholder 5"/>
          <p:cNvSpPr>
            <a:spLocks noGrp="1"/>
          </p:cNvSpPr>
          <p:nvPr>
            <p:ph type="sldNum" sz="quarter" idx="12"/>
          </p:nvPr>
        </p:nvSpPr>
        <p:spPr/>
        <p:txBody>
          <a:bodyPr/>
          <a:lstStyle/>
          <a:p>
            <a:fld id="{31508147-E8D0-4935-A0EC-1886E568587C}" type="slidenum">
              <a:rPr lang="en-029" smtClean="0"/>
              <a:pPr/>
              <a:t>‹#›</a:t>
            </a:fld>
            <a:endParaRPr lang="en-029"/>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0"/>
            <a:ext cx="7772400" cy="16668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09600" y="1295400"/>
            <a:ext cx="7772400" cy="16764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239000" cy="914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086600" cy="533400"/>
          </a:xfrm>
        </p:spPr>
        <p:txBody>
          <a:bodyPr/>
          <a:lstStyle>
            <a:lvl1pPr algn="just">
              <a:defRPr/>
            </a:lvl1pPr>
          </a:lstStyle>
          <a:p>
            <a:r>
              <a:rPr lang="en-US" dirty="0" smtClean="0"/>
              <a:t>Click to edit Master 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3008313" cy="1054100"/>
          </a:xfrm>
        </p:spPr>
        <p:txBody>
          <a:bodyPr anchor="t"/>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381000"/>
            <a:ext cx="4197350" cy="4800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1"/>
            <a:ext cx="3008313" cy="37465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PPT-1"/>
          <p:cNvPicPr>
            <a:picLocks noChangeArrowheads="1"/>
          </p:cNvPicPr>
          <p:nvPr userDrawn="1"/>
        </p:nvPicPr>
        <p:blipFill>
          <a:blip r:embed="rId14" cstate="print"/>
          <a:srcRect/>
          <a:stretch>
            <a:fillRect/>
          </a:stretch>
        </p:blipFill>
        <p:spPr bwMode="auto">
          <a:xfrm>
            <a:off x="0" y="0"/>
            <a:ext cx="9144000" cy="6856413"/>
          </a:xfrm>
          <a:prstGeom prst="rect">
            <a:avLst/>
          </a:prstGeom>
          <a:noFill/>
          <a:ln w="9525">
            <a:noFill/>
            <a:miter lim="800000"/>
            <a:headEnd/>
            <a:tailEnd/>
          </a:ln>
        </p:spPr>
      </p:pic>
      <p:sp>
        <p:nvSpPr>
          <p:cNvPr id="1027" name="Title Placeholder 1"/>
          <p:cNvSpPr>
            <a:spLocks noGrp="1"/>
          </p:cNvSpPr>
          <p:nvPr>
            <p:ph type="title"/>
          </p:nvPr>
        </p:nvSpPr>
        <p:spPr bwMode="auto">
          <a:xfrm>
            <a:off x="304800" y="304800"/>
            <a:ext cx="73914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304800" y="1371600"/>
            <a:ext cx="73914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Rectangle 11"/>
          <p:cNvSpPr txBox="1">
            <a:spLocks noChangeArrowheads="1"/>
          </p:cNvSpPr>
          <p:nvPr userDrawn="1"/>
        </p:nvSpPr>
        <p:spPr bwMode="auto">
          <a:xfrm>
            <a:off x="8305800" y="6324600"/>
            <a:ext cx="457200" cy="304800"/>
          </a:xfrm>
          <a:prstGeom prst="rect">
            <a:avLst/>
          </a:prstGeom>
          <a:noFill/>
          <a:ln w="9525">
            <a:noFill/>
            <a:miter lim="800000"/>
            <a:headEnd/>
            <a:tailEnd/>
          </a:ln>
        </p:spPr>
        <p:txBody>
          <a:bodyPr/>
          <a:lstStyle>
            <a:lvl1pPr algn="r">
              <a:defRPr sz="1200" smtClean="0">
                <a:solidFill>
                  <a:schemeClr val="bg1"/>
                </a:solidFill>
                <a:latin typeface="Verdana" pitchFamily="64" charset="0"/>
                <a:ea typeface="ＭＳ Ｐゴシック" pitchFamily="64" charset="-128"/>
              </a:defRPr>
            </a:lvl1pPr>
          </a:lstStyle>
          <a:p>
            <a:pPr fontAlgn="auto">
              <a:spcBef>
                <a:spcPts val="0"/>
              </a:spcBef>
              <a:spcAft>
                <a:spcPts val="0"/>
              </a:spcAft>
              <a:defRPr/>
            </a:pPr>
            <a:fld id="{76C8BE93-8B10-4916-858F-5B1085895C1B}" type="slidenum">
              <a:rPr lang="en-US"/>
              <a:pPr fontAlgn="auto">
                <a:spcBef>
                  <a:spcPts val="0"/>
                </a:spcBef>
                <a:spcAft>
                  <a:spcPts val="0"/>
                </a:spcAft>
                <a:defRPr/>
              </a:pPr>
              <a:t>‹#›</a:t>
            </a:fld>
            <a:endParaRPr lang="en-US" dirty="0"/>
          </a:p>
        </p:txBody>
      </p:sp>
    </p:spTree>
  </p:cSld>
  <p:clrMap bg1="lt1" tx1="dk1" bg2="lt2" tx2="dk2" accent1="accent1" accent2="accent2" accent3="accent3" accent4="accent4" accent5="accent5" accent6="accent6" hlink="hlink" folHlink="folHlink"/>
  <p:sldLayoutIdLst>
    <p:sldLayoutId id="2147484065" r:id="rId1"/>
    <p:sldLayoutId id="2147484102" r:id="rId2"/>
    <p:sldLayoutId id="2147484055" r:id="rId3"/>
    <p:sldLayoutId id="2147484056" r:id="rId4"/>
    <p:sldLayoutId id="2147484057" r:id="rId5"/>
    <p:sldLayoutId id="2147484058" r:id="rId6"/>
    <p:sldLayoutId id="2147484059" r:id="rId7"/>
    <p:sldLayoutId id="2147484060" r:id="rId8"/>
    <p:sldLayoutId id="2147484061" r:id="rId9"/>
    <p:sldLayoutId id="2147484062" r:id="rId10"/>
    <p:sldLayoutId id="2147484063" r:id="rId11"/>
    <p:sldLayoutId id="2147484064"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029"/>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7F9F79-027E-40B3-86D7-C717532566D0}" type="datetimeFigureOut">
              <a:rPr lang="en-029" smtClean="0"/>
              <a:pPr/>
              <a:t>01/22/2014</a:t>
            </a:fld>
            <a:endParaRPr lang="en-029"/>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029"/>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9DD7CF-8744-46EA-99B0-717B4BCC4EB7}" type="slidenum">
              <a:rPr lang="en-029" smtClean="0"/>
              <a:pPr/>
              <a:t>‹#›</a:t>
            </a:fld>
            <a:endParaRPr lang="en-029"/>
          </a:p>
        </p:txBody>
      </p:sp>
    </p:spTree>
  </p:cSld>
  <p:clrMap bg1="lt1" tx1="dk1" bg2="lt2" tx2="dk2" accent1="accent1" accent2="accent2" accent3="accent3" accent4="accent4" accent5="accent5" accent6="accent6" hlink="hlink" folHlink="folHlink"/>
  <p:sldLayoutIdLst>
    <p:sldLayoutId id="2147484067" r:id="rId1"/>
    <p:sldLayoutId id="2147484068" r:id="rId2"/>
    <p:sldLayoutId id="2147484069" r:id="rId3"/>
    <p:sldLayoutId id="2147484070" r:id="rId4"/>
    <p:sldLayoutId id="2147484071" r:id="rId5"/>
    <p:sldLayoutId id="2147484072" r:id="rId6"/>
    <p:sldLayoutId id="2147484073" r:id="rId7"/>
    <p:sldLayoutId id="2147484074" r:id="rId8"/>
    <p:sldLayoutId id="2147484075" r:id="rId9"/>
    <p:sldLayoutId id="2147484076" r:id="rId10"/>
    <p:sldLayoutId id="214748407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029"/>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4C022E-CFA8-4466-9846-C330DB001013}" type="datetimeFigureOut">
              <a:rPr lang="en-029" smtClean="0"/>
              <a:pPr/>
              <a:t>01/22/2014</a:t>
            </a:fld>
            <a:endParaRPr lang="en-029"/>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029"/>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6F3A6C-E473-449E-B70F-B4F77F3B085C}" type="slidenum">
              <a:rPr lang="en-029" smtClean="0"/>
              <a:pPr/>
              <a:t>‹#›</a:t>
            </a:fld>
            <a:endParaRPr lang="en-029"/>
          </a:p>
        </p:txBody>
      </p:sp>
    </p:spTree>
  </p:cSld>
  <p:clrMap bg1="lt1" tx1="dk1" bg2="lt2" tx2="dk2" accent1="accent1" accent2="accent2" accent3="accent3" accent4="accent4" accent5="accent5" accent6="accent6" hlink="hlink" folHlink="folHlink"/>
  <p:sldLayoutIdLst>
    <p:sldLayoutId id="2147484079" r:id="rId1"/>
    <p:sldLayoutId id="2147484080" r:id="rId2"/>
    <p:sldLayoutId id="2147484081" r:id="rId3"/>
    <p:sldLayoutId id="2147484082" r:id="rId4"/>
    <p:sldLayoutId id="2147484083" r:id="rId5"/>
    <p:sldLayoutId id="2147484084" r:id="rId6"/>
    <p:sldLayoutId id="2147484085" r:id="rId7"/>
    <p:sldLayoutId id="2147484086" r:id="rId8"/>
    <p:sldLayoutId id="2147484087" r:id="rId9"/>
    <p:sldLayoutId id="2147484088" r:id="rId10"/>
    <p:sldLayoutId id="214748408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029"/>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F113AB-FDE5-4BB4-A86F-7425F6BD3A15}" type="datetimeFigureOut">
              <a:rPr lang="en-029" smtClean="0"/>
              <a:pPr/>
              <a:t>01/22/2014</a:t>
            </a:fld>
            <a:endParaRPr lang="en-029"/>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029"/>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508147-E8D0-4935-A0EC-1886E568587C}" type="slidenum">
              <a:rPr lang="en-029" smtClean="0"/>
              <a:pPr/>
              <a:t>‹#›</a:t>
            </a:fld>
            <a:endParaRPr lang="en-029"/>
          </a:p>
        </p:txBody>
      </p:sp>
    </p:spTree>
  </p:cSld>
  <p:clrMap bg1="lt1" tx1="dk1" bg2="lt2" tx2="dk2" accent1="accent1" accent2="accent2" accent3="accent3" accent4="accent4" accent5="accent5" accent6="accent6" hlink="hlink" folHlink="folHlink"/>
  <p:sldLayoutIdLst>
    <p:sldLayoutId id="2147484091" r:id="rId1"/>
    <p:sldLayoutId id="2147484092" r:id="rId2"/>
    <p:sldLayoutId id="2147484093" r:id="rId3"/>
    <p:sldLayoutId id="2147484094" r:id="rId4"/>
    <p:sldLayoutId id="2147484095" r:id="rId5"/>
    <p:sldLayoutId id="2147484096" r:id="rId6"/>
    <p:sldLayoutId id="2147484097" r:id="rId7"/>
    <p:sldLayoutId id="2147484098" r:id="rId8"/>
    <p:sldLayoutId id="2147484099" r:id="rId9"/>
    <p:sldLayoutId id="2147484100" r:id="rId10"/>
    <p:sldLayoutId id="214748410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1"/>
          <p:cNvSpPr txBox="1">
            <a:spLocks noChangeArrowheads="1"/>
          </p:cNvSpPr>
          <p:nvPr/>
        </p:nvSpPr>
        <p:spPr bwMode="auto">
          <a:xfrm>
            <a:off x="0" y="762000"/>
            <a:ext cx="9144000" cy="646331"/>
          </a:xfrm>
          <a:prstGeom prst="rect">
            <a:avLst/>
          </a:prstGeom>
          <a:noFill/>
          <a:ln w="9525">
            <a:noFill/>
            <a:miter lim="800000"/>
            <a:headEnd/>
            <a:tailEnd/>
          </a:ln>
        </p:spPr>
        <p:txBody>
          <a:bodyPr wrap="square">
            <a:spAutoFit/>
          </a:bodyPr>
          <a:lstStyle/>
          <a:p>
            <a:pPr algn="ctr"/>
            <a:r>
              <a:rPr lang="en-029" sz="3600" b="1" i="1" dirty="0" smtClean="0">
                <a:solidFill>
                  <a:srgbClr val="002060"/>
                </a:solidFill>
              </a:rPr>
              <a:t>"Jamaica's Logistics Hub: Next Steps”</a:t>
            </a:r>
            <a:endParaRPr lang="en-029" sz="3600" b="1" dirty="0">
              <a:solidFill>
                <a:srgbClr val="002060"/>
              </a:solidFill>
              <a:latin typeface="Century Gothic" pitchFamily="34" charset="0"/>
              <a:ea typeface="+mj-ea"/>
              <a:cs typeface="+mj-cs"/>
            </a:endParaRPr>
          </a:p>
        </p:txBody>
      </p:sp>
      <p:sp>
        <p:nvSpPr>
          <p:cNvPr id="3075" name="TextBox 2"/>
          <p:cNvSpPr txBox="1">
            <a:spLocks noChangeArrowheads="1"/>
          </p:cNvSpPr>
          <p:nvPr/>
        </p:nvSpPr>
        <p:spPr bwMode="auto">
          <a:xfrm>
            <a:off x="5257800" y="6096000"/>
            <a:ext cx="3810000" cy="584775"/>
          </a:xfrm>
          <a:prstGeom prst="rect">
            <a:avLst/>
          </a:prstGeom>
          <a:noFill/>
          <a:ln w="9525">
            <a:noFill/>
            <a:miter lim="800000"/>
            <a:headEnd/>
            <a:tailEnd/>
          </a:ln>
        </p:spPr>
        <p:txBody>
          <a:bodyPr wrap="square">
            <a:spAutoFit/>
          </a:bodyPr>
          <a:lstStyle/>
          <a:p>
            <a:pPr algn="r"/>
            <a:r>
              <a:rPr lang="en-US" b="1" dirty="0">
                <a:solidFill>
                  <a:srgbClr val="233893"/>
                </a:solidFill>
                <a:latin typeface="Century Gothic" pitchFamily="34" charset="0"/>
              </a:rPr>
              <a:t>Presented By: </a:t>
            </a:r>
            <a:r>
              <a:rPr lang="en-US" b="1" dirty="0" smtClean="0">
                <a:solidFill>
                  <a:srgbClr val="233893"/>
                </a:solidFill>
                <a:latin typeface="Century Gothic" pitchFamily="34" charset="0"/>
                <a:ea typeface="Adobe Myungjo Std M" pitchFamily="18" charset="-128"/>
              </a:rPr>
              <a:t>Donovan Wignal</a:t>
            </a:r>
          </a:p>
          <a:p>
            <a:pPr algn="r"/>
            <a:r>
              <a:rPr lang="en-US" sz="1400" b="1" dirty="0" smtClean="0">
                <a:solidFill>
                  <a:srgbClr val="233893"/>
                </a:solidFill>
                <a:latin typeface="Century Gothic" pitchFamily="34" charset="0"/>
                <a:ea typeface="Adobe Myungjo Std M" pitchFamily="18" charset="-128"/>
              </a:rPr>
              <a:t>January 2014</a:t>
            </a:r>
            <a:endParaRPr lang="en-US" sz="1400" b="1" dirty="0">
              <a:solidFill>
                <a:srgbClr val="233893"/>
              </a:solidFill>
              <a:latin typeface="Century Gothic" pitchFamily="34" charset="0"/>
            </a:endParaRPr>
          </a:p>
        </p:txBody>
      </p:sp>
      <p:cxnSp>
        <p:nvCxnSpPr>
          <p:cNvPr id="7" name="Straight Connector 6"/>
          <p:cNvCxnSpPr/>
          <p:nvPr/>
        </p:nvCxnSpPr>
        <p:spPr>
          <a:xfrm>
            <a:off x="533400" y="1752600"/>
            <a:ext cx="8153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Content Placeholder 3" descr="Logistics-Hub1.gif"/>
          <p:cNvPicPr>
            <a:picLocks noChangeAspect="1"/>
          </p:cNvPicPr>
          <p:nvPr/>
        </p:nvPicPr>
        <p:blipFill>
          <a:blip r:embed="rId2" cstate="print"/>
          <a:stretch>
            <a:fillRect/>
          </a:stretch>
        </p:blipFill>
        <p:spPr>
          <a:xfrm>
            <a:off x="229938" y="1447800"/>
            <a:ext cx="8609262" cy="4572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828800" y="228600"/>
            <a:ext cx="7010400" cy="609600"/>
          </a:xfrm>
          <a:prstGeom prst="roundRect">
            <a:avLst/>
          </a:prstGeom>
          <a:solidFill>
            <a:schemeClr val="accent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a:p>
        </p:txBody>
      </p:sp>
      <p:sp>
        <p:nvSpPr>
          <p:cNvPr id="9" name="Title 1"/>
          <p:cNvSpPr>
            <a:spLocks noGrp="1"/>
          </p:cNvSpPr>
          <p:nvPr>
            <p:ph type="title"/>
          </p:nvPr>
        </p:nvSpPr>
        <p:spPr>
          <a:xfrm>
            <a:off x="2590800" y="304800"/>
            <a:ext cx="6172200" cy="457200"/>
          </a:xfrm>
        </p:spPr>
        <p:txBody>
          <a:bodyPr/>
          <a:lstStyle/>
          <a:p>
            <a:pPr algn="r">
              <a:defRPr/>
            </a:pPr>
            <a:r>
              <a:rPr lang="lb-LU" sz="2800" b="1" cap="all" dirty="0" smtClean="0">
                <a:solidFill>
                  <a:srgbClr val="FF0000"/>
                </a:solidFill>
              </a:rPr>
              <a:t>JAMAICA’S Logistics Hub</a:t>
            </a:r>
            <a:endParaRPr lang="lb-LU" sz="2800" dirty="0">
              <a:solidFill>
                <a:srgbClr val="FF0000"/>
              </a:solidFill>
            </a:endParaRPr>
          </a:p>
        </p:txBody>
      </p:sp>
      <p:sp>
        <p:nvSpPr>
          <p:cNvPr id="10" name="Text Placeholder 2"/>
          <p:cNvSpPr txBox="1">
            <a:spLocks/>
          </p:cNvSpPr>
          <p:nvPr/>
        </p:nvSpPr>
        <p:spPr bwMode="auto">
          <a:xfrm>
            <a:off x="0" y="838200"/>
            <a:ext cx="7115175" cy="6397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tabLst/>
              <a:defRPr/>
            </a:pPr>
            <a:r>
              <a:rPr lang="lb-LU" sz="2800" b="1" cap="all" dirty="0" smtClean="0">
                <a:solidFill>
                  <a:schemeClr val="tx2">
                    <a:lumMod val="60000"/>
                    <a:lumOff val="40000"/>
                  </a:schemeClr>
                </a:solidFill>
                <a:latin typeface="+mn-lt"/>
              </a:rPr>
              <a:t>MARKET TRENDS – MSME opportunities</a:t>
            </a:r>
          </a:p>
        </p:txBody>
      </p:sp>
      <p:sp>
        <p:nvSpPr>
          <p:cNvPr id="5" name="Content Placeholder 2"/>
          <p:cNvSpPr>
            <a:spLocks noGrp="1"/>
          </p:cNvSpPr>
          <p:nvPr>
            <p:ph idx="1"/>
          </p:nvPr>
        </p:nvSpPr>
        <p:spPr>
          <a:xfrm>
            <a:off x="76200" y="1447800"/>
            <a:ext cx="4343400" cy="4572000"/>
          </a:xfrm>
        </p:spPr>
        <p:txBody>
          <a:bodyPr/>
          <a:lstStyle/>
          <a:p>
            <a:pPr marL="236538" lvl="1" indent="-236538"/>
            <a:r>
              <a:rPr lang="en-029" sz="2000" dirty="0" smtClean="0">
                <a:latin typeface="Arial" charset="0"/>
              </a:rPr>
              <a:t>Information and Communications Technology(ICT); </a:t>
            </a:r>
          </a:p>
          <a:p>
            <a:pPr marL="236538" lvl="1" indent="-236538"/>
            <a:r>
              <a:rPr lang="en-029" sz="2000" dirty="0" smtClean="0">
                <a:latin typeface="Arial" charset="0"/>
              </a:rPr>
              <a:t>Aerospace and aviation: </a:t>
            </a:r>
          </a:p>
          <a:p>
            <a:pPr marL="236538" lvl="1" indent="-236538"/>
            <a:r>
              <a:rPr lang="en-029" sz="2000" dirty="0" smtClean="0">
                <a:latin typeface="Arial" charset="0"/>
              </a:rPr>
              <a:t>Ship and oil rig repair; </a:t>
            </a:r>
          </a:p>
          <a:p>
            <a:pPr marL="236538" lvl="1" indent="-236538"/>
            <a:r>
              <a:rPr lang="en-029" sz="2000" dirty="0" smtClean="0">
                <a:latin typeface="Arial" charset="0"/>
              </a:rPr>
              <a:t>Maintenance repair and overhaul (MRO) for airplanes;</a:t>
            </a:r>
          </a:p>
          <a:p>
            <a:pPr marL="236538" lvl="1" indent="-236538"/>
            <a:r>
              <a:rPr lang="en-029" sz="2000" dirty="0" smtClean="0">
                <a:latin typeface="Arial" charset="0"/>
              </a:rPr>
              <a:t>Marine and offshore – dry docking </a:t>
            </a:r>
          </a:p>
          <a:p>
            <a:pPr marL="236538" lvl="1" indent="-236538"/>
            <a:r>
              <a:rPr lang="en-029" sz="2000" dirty="0" smtClean="0">
                <a:latin typeface="Arial" charset="0"/>
              </a:rPr>
              <a:t>Logistics and shipping.  </a:t>
            </a:r>
          </a:p>
          <a:p>
            <a:pPr marL="236538" lvl="1" indent="-236538"/>
            <a:r>
              <a:rPr lang="en-029" sz="2000" dirty="0" smtClean="0">
                <a:latin typeface="Arial" charset="0"/>
              </a:rPr>
              <a:t>Chemicals and petrochemicals; </a:t>
            </a:r>
          </a:p>
          <a:p>
            <a:pPr marL="236538" lvl="1" indent="-236538"/>
            <a:r>
              <a:rPr lang="en-029" sz="2000" dirty="0" smtClean="0">
                <a:latin typeface="Arial" charset="0"/>
              </a:rPr>
              <a:t>Biotech and pharmaceutical; fashion and apparel; </a:t>
            </a:r>
          </a:p>
          <a:p>
            <a:pPr marL="236538" lvl="1" indent="-236538"/>
            <a:r>
              <a:rPr lang="en-029" sz="2000" dirty="0" smtClean="0">
                <a:latin typeface="Arial" charset="0"/>
              </a:rPr>
              <a:t>Entertainment and media; </a:t>
            </a:r>
          </a:p>
          <a:p>
            <a:pPr marL="236538" lvl="1" indent="-236538"/>
            <a:r>
              <a:rPr lang="en-029" sz="2000" dirty="0" smtClean="0">
                <a:latin typeface="Arial" charset="0"/>
              </a:rPr>
              <a:t>Hospitality: food and beverage</a:t>
            </a:r>
            <a:endParaRPr lang="en-029" dirty="0"/>
          </a:p>
        </p:txBody>
      </p:sp>
      <p:sp>
        <p:nvSpPr>
          <p:cNvPr id="6" name="TextBox 10"/>
          <p:cNvSpPr txBox="1">
            <a:spLocks noChangeArrowheads="1"/>
          </p:cNvSpPr>
          <p:nvPr/>
        </p:nvSpPr>
        <p:spPr bwMode="auto">
          <a:xfrm>
            <a:off x="4572000" y="1752600"/>
            <a:ext cx="4572000" cy="338554"/>
          </a:xfrm>
          <a:prstGeom prst="rect">
            <a:avLst/>
          </a:prstGeom>
          <a:noFill/>
          <a:ln w="9525">
            <a:noFill/>
            <a:miter lim="800000"/>
            <a:headEnd/>
            <a:tailEnd/>
          </a:ln>
        </p:spPr>
        <p:txBody>
          <a:bodyPr>
            <a:spAutoFit/>
          </a:bodyPr>
          <a:lstStyle/>
          <a:p>
            <a:pPr algn="ctr"/>
            <a:r>
              <a:rPr lang="lb-LU" sz="1600" b="1" dirty="0" smtClean="0">
                <a:latin typeface="Trebuchet MS" pitchFamily="34" charset="0"/>
              </a:rPr>
              <a:t>Types Of Supply Chain Activities</a:t>
            </a:r>
            <a:endParaRPr lang="lb-LU" sz="1600" b="1" dirty="0">
              <a:latin typeface="Trebuchet MS" pitchFamily="34" charset="0"/>
            </a:endParaRPr>
          </a:p>
        </p:txBody>
      </p:sp>
      <p:sp>
        <p:nvSpPr>
          <p:cNvPr id="7" name="TextBox 11"/>
          <p:cNvSpPr txBox="1">
            <a:spLocks noChangeArrowheads="1"/>
          </p:cNvSpPr>
          <p:nvPr/>
        </p:nvSpPr>
        <p:spPr bwMode="auto">
          <a:xfrm>
            <a:off x="6400800" y="5715000"/>
            <a:ext cx="2500313" cy="215900"/>
          </a:xfrm>
          <a:prstGeom prst="rect">
            <a:avLst/>
          </a:prstGeom>
          <a:noFill/>
          <a:ln w="9525">
            <a:noFill/>
            <a:miter lim="800000"/>
            <a:headEnd/>
            <a:tailEnd/>
          </a:ln>
        </p:spPr>
        <p:txBody>
          <a:bodyPr>
            <a:spAutoFit/>
          </a:bodyPr>
          <a:lstStyle/>
          <a:p>
            <a:r>
              <a:rPr lang="lb-LU" sz="800"/>
              <a:t>Source: Groenewout Consultants &amp; Engineers</a:t>
            </a:r>
          </a:p>
        </p:txBody>
      </p:sp>
      <p:pic>
        <p:nvPicPr>
          <p:cNvPr id="11" name="Picture 11"/>
          <p:cNvPicPr>
            <a:picLocks noChangeAspect="1" noChangeArrowheads="1"/>
          </p:cNvPicPr>
          <p:nvPr/>
        </p:nvPicPr>
        <p:blipFill>
          <a:blip r:embed="rId3" cstate="print"/>
          <a:srcRect/>
          <a:stretch>
            <a:fillRect/>
          </a:stretch>
        </p:blipFill>
        <p:spPr bwMode="auto">
          <a:xfrm>
            <a:off x="4220496" y="2133600"/>
            <a:ext cx="4805363" cy="3438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828800" y="228600"/>
            <a:ext cx="7010400" cy="609600"/>
          </a:xfrm>
          <a:prstGeom prst="roundRect">
            <a:avLst/>
          </a:prstGeom>
          <a:solidFill>
            <a:schemeClr val="accent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a:p>
        </p:txBody>
      </p:sp>
      <p:sp>
        <p:nvSpPr>
          <p:cNvPr id="9" name="Title 1"/>
          <p:cNvSpPr>
            <a:spLocks noGrp="1"/>
          </p:cNvSpPr>
          <p:nvPr>
            <p:ph type="title"/>
          </p:nvPr>
        </p:nvSpPr>
        <p:spPr>
          <a:xfrm>
            <a:off x="2590800" y="304800"/>
            <a:ext cx="6172200" cy="457200"/>
          </a:xfrm>
        </p:spPr>
        <p:txBody>
          <a:bodyPr/>
          <a:lstStyle/>
          <a:p>
            <a:pPr algn="r">
              <a:defRPr/>
            </a:pPr>
            <a:r>
              <a:rPr lang="lb-LU" sz="2800" b="1" cap="all" dirty="0" smtClean="0">
                <a:solidFill>
                  <a:srgbClr val="FF0000"/>
                </a:solidFill>
              </a:rPr>
              <a:t>JAMAICA’S Logistics Hub</a:t>
            </a:r>
            <a:endParaRPr lang="lb-LU" sz="2800" dirty="0">
              <a:solidFill>
                <a:srgbClr val="FF0000"/>
              </a:solidFill>
            </a:endParaRPr>
          </a:p>
        </p:txBody>
      </p:sp>
      <p:sp>
        <p:nvSpPr>
          <p:cNvPr id="5" name="Text Placeholder 2"/>
          <p:cNvSpPr txBox="1">
            <a:spLocks/>
          </p:cNvSpPr>
          <p:nvPr/>
        </p:nvSpPr>
        <p:spPr bwMode="auto">
          <a:xfrm>
            <a:off x="76201" y="990600"/>
            <a:ext cx="8915399"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tabLst/>
              <a:defRPr/>
            </a:pPr>
            <a:r>
              <a:rPr kumimoji="0" lang="de-CH" sz="2400" b="1" i="0" u="none" strike="noStrike" kern="1200" cap="all" spc="0" normalizeH="0" baseline="0" noProof="0" dirty="0" smtClean="0">
                <a:ln>
                  <a:noFill/>
                </a:ln>
                <a:solidFill>
                  <a:srgbClr val="0070C0"/>
                </a:solidFill>
                <a:effectLst/>
                <a:uLnTx/>
                <a:uFillTx/>
                <a:latin typeface="+mn-lt"/>
                <a:ea typeface="+mn-ea"/>
                <a:cs typeface="+mn-cs"/>
              </a:rPr>
              <a:t>Employment opportunities in the logistics sector</a:t>
            </a:r>
            <a:endParaRPr kumimoji="0" lang="lb-LU" sz="2400" b="1" i="0" u="none" strike="noStrike" kern="1200" cap="all" spc="0" normalizeH="0" baseline="0" noProof="0" dirty="0">
              <a:ln>
                <a:noFill/>
              </a:ln>
              <a:solidFill>
                <a:srgbClr val="0070C0"/>
              </a:solidFill>
              <a:effectLst/>
              <a:uLnTx/>
              <a:uFillTx/>
              <a:latin typeface="+mn-lt"/>
              <a:ea typeface="+mn-ea"/>
              <a:cs typeface="+mn-cs"/>
            </a:endParaRPr>
          </a:p>
        </p:txBody>
      </p:sp>
      <p:sp>
        <p:nvSpPr>
          <p:cNvPr id="6" name="Content Placeholder 3"/>
          <p:cNvSpPr>
            <a:spLocks noGrp="1"/>
          </p:cNvSpPr>
          <p:nvPr>
            <p:ph sz="half" idx="4294967295"/>
          </p:nvPr>
        </p:nvSpPr>
        <p:spPr>
          <a:xfrm>
            <a:off x="228600" y="1600200"/>
            <a:ext cx="8915400" cy="4495800"/>
          </a:xfrm>
          <a:prstGeom prst="rect">
            <a:avLst/>
          </a:prstGeom>
        </p:spPr>
        <p:txBody>
          <a:bodyPr/>
          <a:lstStyle/>
          <a:p>
            <a:pPr marL="225425" indent="-225425"/>
            <a:r>
              <a:rPr lang="en-029" sz="2400" dirty="0" smtClean="0"/>
              <a:t>warehousing and warehouse management; </a:t>
            </a:r>
          </a:p>
          <a:p>
            <a:pPr marL="225425" indent="-225425"/>
            <a:r>
              <a:rPr lang="en-029" sz="2400" dirty="0" smtClean="0"/>
              <a:t>security; </a:t>
            </a:r>
          </a:p>
          <a:p>
            <a:pPr marL="225425" indent="-225425"/>
            <a:r>
              <a:rPr lang="en-029" sz="2400" dirty="0" smtClean="0"/>
              <a:t>drivers/trucking services; </a:t>
            </a:r>
          </a:p>
          <a:p>
            <a:pPr marL="225425" indent="-225425"/>
            <a:r>
              <a:rPr lang="en-029" sz="2400" dirty="0" smtClean="0"/>
              <a:t>customer support; </a:t>
            </a:r>
          </a:p>
          <a:p>
            <a:pPr marL="225425" indent="-225425"/>
            <a:r>
              <a:rPr lang="en-029" sz="2400" dirty="0" smtClean="0"/>
              <a:t>supply/value chain management services; </a:t>
            </a:r>
          </a:p>
          <a:p>
            <a:pPr marL="225425" indent="-225425"/>
            <a:r>
              <a:rPr lang="en-029" sz="2400" dirty="0" smtClean="0"/>
              <a:t>ICT support, including programmers; </a:t>
            </a:r>
          </a:p>
          <a:p>
            <a:pPr marL="225425" indent="-225425"/>
            <a:r>
              <a:rPr lang="en-029" sz="2400" dirty="0" smtClean="0"/>
              <a:t>human resources supply (job placement agency) &amp;management; </a:t>
            </a:r>
          </a:p>
          <a:p>
            <a:pPr marL="225425" indent="-225425"/>
            <a:r>
              <a:rPr lang="en-029" sz="2400" dirty="0" smtClean="0"/>
              <a:t>assembly of consumer goods (e.g. electronics); </a:t>
            </a:r>
          </a:p>
          <a:p>
            <a:pPr marL="225425" indent="-225425"/>
            <a:r>
              <a:rPr lang="en-029" sz="2400" dirty="0" smtClean="0"/>
              <a:t>intellectual property monitoring and management services; </a:t>
            </a:r>
          </a:p>
          <a:p>
            <a:pPr marL="225425" indent="-225425"/>
            <a:r>
              <a:rPr lang="en-029" sz="2400" dirty="0" smtClean="0"/>
              <a:t>engineering; and food preparation and food processing. </a:t>
            </a:r>
          </a:p>
          <a:p>
            <a:pPr marL="225425" indent="-225425">
              <a:defRPr/>
            </a:pPr>
            <a:endParaRPr lang="lb-LU"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828800" y="228600"/>
            <a:ext cx="7010400" cy="609600"/>
          </a:xfrm>
          <a:prstGeom prst="roundRect">
            <a:avLst/>
          </a:prstGeom>
          <a:solidFill>
            <a:schemeClr val="accent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a:p>
        </p:txBody>
      </p:sp>
      <p:sp>
        <p:nvSpPr>
          <p:cNvPr id="9" name="Title 1"/>
          <p:cNvSpPr>
            <a:spLocks noGrp="1"/>
          </p:cNvSpPr>
          <p:nvPr>
            <p:ph type="title"/>
          </p:nvPr>
        </p:nvSpPr>
        <p:spPr>
          <a:xfrm>
            <a:off x="2590800" y="304800"/>
            <a:ext cx="6172200" cy="457200"/>
          </a:xfrm>
        </p:spPr>
        <p:txBody>
          <a:bodyPr/>
          <a:lstStyle/>
          <a:p>
            <a:pPr algn="r">
              <a:defRPr/>
            </a:pPr>
            <a:r>
              <a:rPr lang="lb-LU" sz="2800" b="1" cap="all" dirty="0" smtClean="0">
                <a:solidFill>
                  <a:srgbClr val="FF0000"/>
                </a:solidFill>
              </a:rPr>
              <a:t>JAMAICA’S Logistics Hub</a:t>
            </a:r>
            <a:endParaRPr lang="lb-LU" sz="2800" dirty="0">
              <a:solidFill>
                <a:srgbClr val="FF0000"/>
              </a:solidFill>
            </a:endParaRPr>
          </a:p>
        </p:txBody>
      </p:sp>
      <p:sp>
        <p:nvSpPr>
          <p:cNvPr id="5" name="Text Placeholder 2"/>
          <p:cNvSpPr txBox="1">
            <a:spLocks/>
          </p:cNvSpPr>
          <p:nvPr/>
        </p:nvSpPr>
        <p:spPr bwMode="auto">
          <a:xfrm>
            <a:off x="304800" y="914400"/>
            <a:ext cx="86868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tabLst/>
              <a:defRPr/>
            </a:pPr>
            <a:r>
              <a:rPr kumimoji="0" lang="de-CH" sz="2800" b="1" i="0" u="none" strike="noStrike" kern="1200" cap="all" spc="0" normalizeH="0" baseline="0" noProof="0" dirty="0" smtClean="0">
                <a:ln>
                  <a:noFill/>
                </a:ln>
                <a:solidFill>
                  <a:srgbClr val="0070C0"/>
                </a:solidFill>
                <a:effectLst/>
                <a:uLnTx/>
                <a:uFillTx/>
                <a:latin typeface="+mn-lt"/>
                <a:ea typeface="+mn-ea"/>
                <a:cs typeface="+mn-cs"/>
              </a:rPr>
              <a:t>challenges</a:t>
            </a:r>
            <a:endParaRPr kumimoji="0" lang="lb-LU" sz="2800" b="1" i="0" u="none" strike="noStrike" kern="1200" cap="all" spc="0" normalizeH="0" baseline="0" noProof="0" dirty="0">
              <a:ln>
                <a:noFill/>
              </a:ln>
              <a:solidFill>
                <a:srgbClr val="0070C0"/>
              </a:solidFill>
              <a:effectLst/>
              <a:uLnTx/>
              <a:uFillTx/>
              <a:latin typeface="+mn-lt"/>
              <a:ea typeface="+mn-ea"/>
              <a:cs typeface="+mn-cs"/>
            </a:endParaRPr>
          </a:p>
        </p:txBody>
      </p:sp>
      <p:sp>
        <p:nvSpPr>
          <p:cNvPr id="10" name="Rectangle 9"/>
          <p:cNvSpPr txBox="1">
            <a:spLocks noChangeArrowheads="1"/>
          </p:cNvSpPr>
          <p:nvPr/>
        </p:nvSpPr>
        <p:spPr bwMode="auto">
          <a:xfrm>
            <a:off x="304800" y="1371600"/>
            <a:ext cx="7620000" cy="4572000"/>
          </a:xfrm>
          <a:prstGeom prst="rect">
            <a:avLst/>
          </a:prstGeom>
          <a:noFill/>
          <a:ln w="9525">
            <a:noFill/>
            <a:miter lim="800000"/>
            <a:headEnd/>
            <a:tailEnd/>
          </a:ln>
        </p:spPr>
        <p:txBody>
          <a:bodyPr/>
          <a:lstStyle/>
          <a:p>
            <a:pPr marL="230188" indent="-230188" fontAlgn="auto">
              <a:lnSpc>
                <a:spcPct val="150000"/>
              </a:lnSpc>
              <a:spcBef>
                <a:spcPct val="20000"/>
              </a:spcBef>
              <a:spcAft>
                <a:spcPts val="0"/>
              </a:spcAft>
              <a:buFont typeface="Wingdings" pitchFamily="2" charset="2"/>
              <a:buChar char="§"/>
              <a:defRPr/>
            </a:pPr>
            <a:r>
              <a:rPr lang="en-029" sz="2000" kern="0" dirty="0" smtClean="0">
                <a:latin typeface="Century Gothic" pitchFamily="34" charset="0"/>
              </a:rPr>
              <a:t>Very low Global Competitiveness Index</a:t>
            </a:r>
          </a:p>
          <a:p>
            <a:pPr marL="230188" indent="-230188" fontAlgn="auto">
              <a:lnSpc>
                <a:spcPct val="150000"/>
              </a:lnSpc>
              <a:spcBef>
                <a:spcPct val="20000"/>
              </a:spcBef>
              <a:spcAft>
                <a:spcPts val="0"/>
              </a:spcAft>
              <a:buFont typeface="Wingdings" pitchFamily="2" charset="2"/>
              <a:buChar char="§"/>
              <a:defRPr/>
            </a:pPr>
            <a:r>
              <a:rPr lang="en-029" sz="2000" kern="0" dirty="0" smtClean="0">
                <a:latin typeface="Century Gothic" pitchFamily="34" charset="0"/>
              </a:rPr>
              <a:t>an </a:t>
            </a:r>
            <a:r>
              <a:rPr lang="en-029" sz="2000" kern="0" dirty="0">
                <a:latin typeface="Century Gothic" pitchFamily="34" charset="0"/>
              </a:rPr>
              <a:t>inefficient bureaucracy</a:t>
            </a:r>
          </a:p>
          <a:p>
            <a:pPr marL="230188" indent="-230188" fontAlgn="auto">
              <a:lnSpc>
                <a:spcPct val="150000"/>
              </a:lnSpc>
              <a:spcBef>
                <a:spcPct val="20000"/>
              </a:spcBef>
              <a:spcAft>
                <a:spcPts val="0"/>
              </a:spcAft>
              <a:buFont typeface="Wingdings" pitchFamily="2" charset="2"/>
              <a:buChar char="§"/>
              <a:defRPr/>
            </a:pPr>
            <a:r>
              <a:rPr lang="en-029" sz="2000" kern="0" dirty="0">
                <a:latin typeface="Century Gothic" pitchFamily="34" charset="0"/>
              </a:rPr>
              <a:t> high energy costs</a:t>
            </a:r>
          </a:p>
          <a:p>
            <a:pPr marL="230188" indent="-230188" fontAlgn="auto">
              <a:lnSpc>
                <a:spcPct val="150000"/>
              </a:lnSpc>
              <a:spcBef>
                <a:spcPct val="20000"/>
              </a:spcBef>
              <a:spcAft>
                <a:spcPts val="0"/>
              </a:spcAft>
              <a:buFont typeface="Wingdings" pitchFamily="2" charset="2"/>
              <a:buChar char="§"/>
              <a:defRPr/>
            </a:pPr>
            <a:r>
              <a:rPr lang="en-029" sz="2000" kern="0" dirty="0">
                <a:latin typeface="Century Gothic" pitchFamily="34" charset="0"/>
              </a:rPr>
              <a:t> the need for appropriate tax reform</a:t>
            </a:r>
          </a:p>
          <a:p>
            <a:pPr marL="230188" indent="-230188" fontAlgn="auto">
              <a:lnSpc>
                <a:spcPct val="150000"/>
              </a:lnSpc>
              <a:spcBef>
                <a:spcPct val="20000"/>
              </a:spcBef>
              <a:spcAft>
                <a:spcPts val="0"/>
              </a:spcAft>
              <a:buFont typeface="Wingdings" pitchFamily="2" charset="2"/>
              <a:buChar char="§"/>
              <a:defRPr/>
            </a:pPr>
            <a:r>
              <a:rPr lang="en-029" sz="2000" kern="0" dirty="0">
                <a:latin typeface="Century Gothic" pitchFamily="34" charset="0"/>
              </a:rPr>
              <a:t> the need for a higher level of  business literacy</a:t>
            </a:r>
          </a:p>
          <a:p>
            <a:pPr marL="230188" indent="-230188" fontAlgn="auto">
              <a:lnSpc>
                <a:spcPct val="150000"/>
              </a:lnSpc>
              <a:spcBef>
                <a:spcPct val="20000"/>
              </a:spcBef>
              <a:spcAft>
                <a:spcPts val="0"/>
              </a:spcAft>
              <a:buFont typeface="Wingdings" pitchFamily="2" charset="2"/>
              <a:buChar char="§"/>
              <a:defRPr/>
            </a:pPr>
            <a:r>
              <a:rPr lang="en-029" sz="2000" kern="0" dirty="0">
                <a:latin typeface="Century Gothic" pitchFamily="34" charset="0"/>
              </a:rPr>
              <a:t>the need for a more enabling environment </a:t>
            </a:r>
          </a:p>
          <a:p>
            <a:pPr marL="230188" indent="-230188" fontAlgn="auto">
              <a:lnSpc>
                <a:spcPct val="150000"/>
              </a:lnSpc>
              <a:spcBef>
                <a:spcPct val="20000"/>
              </a:spcBef>
              <a:spcAft>
                <a:spcPts val="0"/>
              </a:spcAft>
              <a:buFont typeface="Wingdings" pitchFamily="2" charset="2"/>
              <a:buChar char="§"/>
              <a:defRPr/>
            </a:pPr>
            <a:r>
              <a:rPr lang="en-029" sz="2000" kern="0" dirty="0" smtClean="0">
                <a:latin typeface="Century Gothic" pitchFamily="34" charset="0"/>
              </a:rPr>
              <a:t>lack </a:t>
            </a:r>
            <a:r>
              <a:rPr lang="en-029" sz="2000" kern="0" dirty="0">
                <a:latin typeface="Century Gothic" pitchFamily="34" charset="0"/>
              </a:rPr>
              <a:t>of law and </a:t>
            </a:r>
            <a:r>
              <a:rPr lang="en-029" sz="2000" kern="0" dirty="0" smtClean="0">
                <a:latin typeface="Century Gothic" pitchFamily="34" charset="0"/>
              </a:rPr>
              <a:t>order</a:t>
            </a:r>
          </a:p>
          <a:p>
            <a:pPr marL="230188" indent="-230188" fontAlgn="auto">
              <a:lnSpc>
                <a:spcPct val="150000"/>
              </a:lnSpc>
              <a:spcBef>
                <a:spcPct val="20000"/>
              </a:spcBef>
              <a:spcAft>
                <a:spcPts val="0"/>
              </a:spcAft>
              <a:buFont typeface="Wingdings" pitchFamily="2" charset="2"/>
              <a:buChar char="§"/>
              <a:defRPr/>
            </a:pPr>
            <a:r>
              <a:rPr lang="en-029" sz="2000" kern="0" dirty="0" smtClean="0">
                <a:latin typeface="Century Gothic" pitchFamily="34" charset="0"/>
              </a:rPr>
              <a:t>Financing - </a:t>
            </a:r>
            <a:r>
              <a:rPr lang="en-029" sz="2000" b="1" kern="0" dirty="0" smtClean="0">
                <a:latin typeface="Century Gothic" pitchFamily="34" charset="0"/>
              </a:rPr>
              <a:t>Because the risk is high</a:t>
            </a:r>
            <a:r>
              <a:rPr lang="en-029" sz="2000" kern="0" dirty="0" smtClean="0">
                <a:latin typeface="Century Gothic" pitchFamily="34" charset="0"/>
              </a:rPr>
              <a:t>, banks are cautious and credit processes are complex.</a:t>
            </a:r>
          </a:p>
          <a:p>
            <a:pPr marL="230188" indent="-230188" fontAlgn="auto">
              <a:lnSpc>
                <a:spcPct val="150000"/>
              </a:lnSpc>
              <a:spcBef>
                <a:spcPct val="20000"/>
              </a:spcBef>
              <a:spcAft>
                <a:spcPts val="0"/>
              </a:spcAft>
              <a:buFont typeface="Wingdings" pitchFamily="2" charset="2"/>
              <a:buChar char="§"/>
              <a:defRPr/>
            </a:pPr>
            <a:endParaRPr lang="en-029" sz="2000" kern="0" dirty="0" smtClean="0">
              <a:latin typeface="Century Gothic" pitchFamily="34" charset="0"/>
            </a:endParaRPr>
          </a:p>
          <a:p>
            <a:endParaRPr lang="en-029" sz="2000" dirty="0" smtClean="0"/>
          </a:p>
          <a:p>
            <a:pPr marL="230188" indent="-230188" fontAlgn="auto">
              <a:lnSpc>
                <a:spcPct val="150000"/>
              </a:lnSpc>
              <a:spcBef>
                <a:spcPct val="20000"/>
              </a:spcBef>
              <a:spcAft>
                <a:spcPts val="0"/>
              </a:spcAft>
              <a:buFont typeface="Wingdings" pitchFamily="2" charset="2"/>
              <a:buChar char="§"/>
              <a:defRPr/>
            </a:pPr>
            <a:endParaRPr lang="en-029" sz="2000" kern="0" dirty="0">
              <a:latin typeface="Century Gothic" pitchFamily="34" charset="0"/>
            </a:endParaRPr>
          </a:p>
          <a:p>
            <a:pPr marL="230188" indent="-230188" fontAlgn="auto">
              <a:spcBef>
                <a:spcPct val="20000"/>
              </a:spcBef>
              <a:spcAft>
                <a:spcPts val="0"/>
              </a:spcAft>
              <a:defRPr/>
            </a:pPr>
            <a:endParaRPr lang="en-029" sz="2000" kern="0" dirty="0">
              <a:solidFill>
                <a:srgbClr val="233893"/>
              </a:solidFill>
              <a:latin typeface="Century Gothic" pitchFamily="34" charset="0"/>
            </a:endParaRPr>
          </a:p>
        </p:txBody>
      </p:sp>
      <p:grpSp>
        <p:nvGrpSpPr>
          <p:cNvPr id="11" name="Gruppe 383"/>
          <p:cNvGrpSpPr>
            <a:grpSpLocks/>
          </p:cNvGrpSpPr>
          <p:nvPr/>
        </p:nvGrpSpPr>
        <p:grpSpPr bwMode="auto">
          <a:xfrm flipH="1">
            <a:off x="7239000" y="1676400"/>
            <a:ext cx="1374775" cy="4017963"/>
            <a:chOff x="12787370" y="3362337"/>
            <a:chExt cx="2391678" cy="6991325"/>
          </a:xfrm>
        </p:grpSpPr>
        <p:grpSp>
          <p:nvGrpSpPr>
            <p:cNvPr id="12" name="Gruppe 1605"/>
            <p:cNvGrpSpPr>
              <a:grpSpLocks/>
            </p:cNvGrpSpPr>
            <p:nvPr/>
          </p:nvGrpSpPr>
          <p:grpSpPr bwMode="auto">
            <a:xfrm>
              <a:off x="12787357" y="3362363"/>
              <a:ext cx="2391683" cy="6991276"/>
              <a:chOff x="-9513501" y="-8286832"/>
              <a:chExt cx="3613597" cy="10563225"/>
            </a:xfrm>
          </p:grpSpPr>
          <p:sp>
            <p:nvSpPr>
              <p:cNvPr id="14" name="Freeform 1502"/>
              <p:cNvSpPr>
                <a:spLocks/>
              </p:cNvSpPr>
              <p:nvPr/>
            </p:nvSpPr>
            <p:spPr bwMode="auto">
              <a:xfrm>
                <a:off x="-6226705" y="-6292141"/>
                <a:ext cx="101421" cy="60104"/>
              </a:xfrm>
              <a:custGeom>
                <a:avLst/>
                <a:gdLst>
                  <a:gd name="T0" fmla="*/ 0 w 27"/>
                  <a:gd name="T1" fmla="*/ 155226078 h 16"/>
                  <a:gd name="T2" fmla="*/ 0 w 27"/>
                  <a:gd name="T3" fmla="*/ 155226078 h 16"/>
                  <a:gd name="T4" fmla="*/ 70551462 w 27"/>
                  <a:gd name="T5" fmla="*/ 70558335 h 16"/>
                  <a:gd name="T6" fmla="*/ 70551462 w 27"/>
                  <a:gd name="T7" fmla="*/ 0 h 16"/>
                  <a:gd name="T8" fmla="*/ 70551462 w 27"/>
                  <a:gd name="T9" fmla="*/ 0 h 16"/>
                  <a:gd name="T10" fmla="*/ 155211708 w 27"/>
                  <a:gd name="T11" fmla="*/ 70558335 h 16"/>
                  <a:gd name="T12" fmla="*/ 310419660 w 27"/>
                  <a:gd name="T13" fmla="*/ 155226078 h 16"/>
                  <a:gd name="T14" fmla="*/ 380971093 w 27"/>
                  <a:gd name="T15" fmla="*/ 155226078 h 16"/>
                  <a:gd name="T16" fmla="*/ 310419660 w 27"/>
                  <a:gd name="T17" fmla="*/ 225780627 h 16"/>
                  <a:gd name="T18" fmla="*/ 310419660 w 27"/>
                  <a:gd name="T19" fmla="*/ 225780627 h 16"/>
                  <a:gd name="T20" fmla="*/ 310419660 w 27"/>
                  <a:gd name="T21" fmla="*/ 155226078 h 16"/>
                  <a:gd name="T22" fmla="*/ 225759385 w 27"/>
                  <a:gd name="T23" fmla="*/ 155226078 h 16"/>
                  <a:gd name="T24" fmla="*/ 0 w 27"/>
                  <a:gd name="T25" fmla="*/ 155226078 h 16"/>
                  <a:gd name="T26" fmla="*/ 0 w 27"/>
                  <a:gd name="T27" fmla="*/ 155226078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
                  <a:gd name="T43" fmla="*/ 0 h 16"/>
                  <a:gd name="T44" fmla="*/ 27 w 27"/>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 h="16">
                    <a:moveTo>
                      <a:pt x="0" y="11"/>
                    </a:moveTo>
                    <a:lnTo>
                      <a:pt x="0" y="11"/>
                    </a:lnTo>
                    <a:lnTo>
                      <a:pt x="5" y="5"/>
                    </a:lnTo>
                    <a:lnTo>
                      <a:pt x="5" y="0"/>
                    </a:lnTo>
                    <a:lnTo>
                      <a:pt x="11" y="5"/>
                    </a:lnTo>
                    <a:lnTo>
                      <a:pt x="22" y="11"/>
                    </a:lnTo>
                    <a:lnTo>
                      <a:pt x="27" y="11"/>
                    </a:lnTo>
                    <a:lnTo>
                      <a:pt x="22" y="16"/>
                    </a:lnTo>
                    <a:lnTo>
                      <a:pt x="22" y="11"/>
                    </a:lnTo>
                    <a:lnTo>
                      <a:pt x="16" y="11"/>
                    </a:lnTo>
                    <a:lnTo>
                      <a:pt x="0" y="11"/>
                    </a:lnTo>
                    <a:close/>
                  </a:path>
                </a:pathLst>
              </a:custGeom>
              <a:solidFill>
                <a:srgbClr val="FFFFFF"/>
              </a:solidFill>
              <a:ln w="9525">
                <a:noFill/>
                <a:round/>
                <a:headEnd/>
                <a:tailEnd/>
              </a:ln>
            </p:spPr>
            <p:txBody>
              <a:bodyPr/>
              <a:lstStyle/>
              <a:p>
                <a:endParaRPr lang="da-DK"/>
              </a:p>
            </p:txBody>
          </p:sp>
          <p:sp>
            <p:nvSpPr>
              <p:cNvPr id="15" name="Freeform 1503"/>
              <p:cNvSpPr>
                <a:spLocks/>
              </p:cNvSpPr>
              <p:nvPr/>
            </p:nvSpPr>
            <p:spPr bwMode="auto">
              <a:xfrm>
                <a:off x="-6369446" y="-6292141"/>
                <a:ext cx="60101" cy="60104"/>
              </a:xfrm>
              <a:custGeom>
                <a:avLst/>
                <a:gdLst>
                  <a:gd name="T0" fmla="*/ 70551057 w 16"/>
                  <a:gd name="T1" fmla="*/ 0 h 16"/>
                  <a:gd name="T2" fmla="*/ 70551057 w 16"/>
                  <a:gd name="T3" fmla="*/ 0 h 16"/>
                  <a:gd name="T4" fmla="*/ 70551057 w 16"/>
                  <a:gd name="T5" fmla="*/ 70558335 h 16"/>
                  <a:gd name="T6" fmla="*/ 70551057 w 16"/>
                  <a:gd name="T7" fmla="*/ 70558335 h 16"/>
                  <a:gd name="T8" fmla="*/ 225758089 w 16"/>
                  <a:gd name="T9" fmla="*/ 0 h 16"/>
                  <a:gd name="T10" fmla="*/ 225758089 w 16"/>
                  <a:gd name="T11" fmla="*/ 0 h 16"/>
                  <a:gd name="T12" fmla="*/ 225758089 w 16"/>
                  <a:gd name="T13" fmla="*/ 155226078 h 16"/>
                  <a:gd name="T14" fmla="*/ 225758089 w 16"/>
                  <a:gd name="T15" fmla="*/ 155226078 h 16"/>
                  <a:gd name="T16" fmla="*/ 70551057 w 16"/>
                  <a:gd name="T17" fmla="*/ 225780627 h 16"/>
                  <a:gd name="T18" fmla="*/ 0 w 16"/>
                  <a:gd name="T19" fmla="*/ 155226078 h 16"/>
                  <a:gd name="T20" fmla="*/ 0 w 16"/>
                  <a:gd name="T21" fmla="*/ 70558335 h 16"/>
                  <a:gd name="T22" fmla="*/ 70551057 w 16"/>
                  <a:gd name="T23" fmla="*/ 0 h 16"/>
                  <a:gd name="T24" fmla="*/ 70551057 w 16"/>
                  <a:gd name="T25" fmla="*/ 0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6"/>
                  <a:gd name="T41" fmla="*/ 16 w 16"/>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6">
                    <a:moveTo>
                      <a:pt x="5" y="0"/>
                    </a:moveTo>
                    <a:lnTo>
                      <a:pt x="5" y="0"/>
                    </a:lnTo>
                    <a:lnTo>
                      <a:pt x="5" y="5"/>
                    </a:lnTo>
                    <a:lnTo>
                      <a:pt x="16" y="0"/>
                    </a:lnTo>
                    <a:lnTo>
                      <a:pt x="16" y="11"/>
                    </a:lnTo>
                    <a:lnTo>
                      <a:pt x="5" y="16"/>
                    </a:lnTo>
                    <a:lnTo>
                      <a:pt x="0" y="11"/>
                    </a:lnTo>
                    <a:lnTo>
                      <a:pt x="0" y="5"/>
                    </a:lnTo>
                    <a:lnTo>
                      <a:pt x="5" y="0"/>
                    </a:lnTo>
                    <a:close/>
                  </a:path>
                </a:pathLst>
              </a:custGeom>
              <a:solidFill>
                <a:srgbClr val="FFFFFF"/>
              </a:solidFill>
              <a:ln w="9525">
                <a:noFill/>
                <a:round/>
                <a:headEnd/>
                <a:tailEnd/>
              </a:ln>
            </p:spPr>
            <p:txBody>
              <a:bodyPr/>
              <a:lstStyle/>
              <a:p>
                <a:endParaRPr lang="da-DK"/>
              </a:p>
            </p:txBody>
          </p:sp>
          <p:sp>
            <p:nvSpPr>
              <p:cNvPr id="16" name="Freeform 1504"/>
              <p:cNvSpPr>
                <a:spLocks/>
              </p:cNvSpPr>
              <p:nvPr/>
            </p:nvSpPr>
            <p:spPr bwMode="auto">
              <a:xfrm>
                <a:off x="-6391984" y="-6232037"/>
                <a:ext cx="105177" cy="60104"/>
              </a:xfrm>
              <a:custGeom>
                <a:avLst/>
                <a:gdLst>
                  <a:gd name="T0" fmla="*/ 310418679 w 28"/>
                  <a:gd name="T1" fmla="*/ 225780627 h 16"/>
                  <a:gd name="T2" fmla="*/ 310418679 w 28"/>
                  <a:gd name="T3" fmla="*/ 225780627 h 16"/>
                  <a:gd name="T4" fmla="*/ 239867411 w 28"/>
                  <a:gd name="T5" fmla="*/ 155226078 h 16"/>
                  <a:gd name="T6" fmla="*/ 0 w 28"/>
                  <a:gd name="T7" fmla="*/ 155226078 h 16"/>
                  <a:gd name="T8" fmla="*/ 0 w 28"/>
                  <a:gd name="T9" fmla="*/ 155226078 h 16"/>
                  <a:gd name="T10" fmla="*/ 0 w 28"/>
                  <a:gd name="T11" fmla="*/ 84667742 h 16"/>
                  <a:gd name="T12" fmla="*/ 0 w 28"/>
                  <a:gd name="T13" fmla="*/ 0 h 16"/>
                  <a:gd name="T14" fmla="*/ 0 w 28"/>
                  <a:gd name="T15" fmla="*/ 0 h 16"/>
                  <a:gd name="T16" fmla="*/ 0 w 28"/>
                  <a:gd name="T17" fmla="*/ 155226078 h 16"/>
                  <a:gd name="T18" fmla="*/ 0 w 28"/>
                  <a:gd name="T19" fmla="*/ 155226078 h 16"/>
                  <a:gd name="T20" fmla="*/ 84659979 w 28"/>
                  <a:gd name="T21" fmla="*/ 84667742 h 16"/>
                  <a:gd name="T22" fmla="*/ 239867411 w 28"/>
                  <a:gd name="T23" fmla="*/ 84667742 h 16"/>
                  <a:gd name="T24" fmla="*/ 395078629 w 28"/>
                  <a:gd name="T25" fmla="*/ 84667742 h 16"/>
                  <a:gd name="T26" fmla="*/ 395078629 w 28"/>
                  <a:gd name="T27" fmla="*/ 84667742 h 16"/>
                  <a:gd name="T28" fmla="*/ 395078629 w 28"/>
                  <a:gd name="T29" fmla="*/ 155226078 h 16"/>
                  <a:gd name="T30" fmla="*/ 395078629 w 28"/>
                  <a:gd name="T31" fmla="*/ 155226078 h 16"/>
                  <a:gd name="T32" fmla="*/ 395078629 w 28"/>
                  <a:gd name="T33" fmla="*/ 225780627 h 16"/>
                  <a:gd name="T34" fmla="*/ 310418679 w 28"/>
                  <a:gd name="T35" fmla="*/ 225780627 h 16"/>
                  <a:gd name="T36" fmla="*/ 310418679 w 28"/>
                  <a:gd name="T37" fmla="*/ 225780627 h 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16"/>
                  <a:gd name="T59" fmla="*/ 28 w 28"/>
                  <a:gd name="T60" fmla="*/ 16 h 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16">
                    <a:moveTo>
                      <a:pt x="22" y="16"/>
                    </a:moveTo>
                    <a:lnTo>
                      <a:pt x="22" y="16"/>
                    </a:lnTo>
                    <a:lnTo>
                      <a:pt x="17" y="11"/>
                    </a:lnTo>
                    <a:lnTo>
                      <a:pt x="0" y="11"/>
                    </a:lnTo>
                    <a:lnTo>
                      <a:pt x="0" y="6"/>
                    </a:lnTo>
                    <a:lnTo>
                      <a:pt x="0" y="0"/>
                    </a:lnTo>
                    <a:lnTo>
                      <a:pt x="0" y="11"/>
                    </a:lnTo>
                    <a:lnTo>
                      <a:pt x="6" y="6"/>
                    </a:lnTo>
                    <a:lnTo>
                      <a:pt x="17" y="6"/>
                    </a:lnTo>
                    <a:lnTo>
                      <a:pt x="28" y="6"/>
                    </a:lnTo>
                    <a:lnTo>
                      <a:pt x="28" y="11"/>
                    </a:lnTo>
                    <a:lnTo>
                      <a:pt x="28" y="16"/>
                    </a:lnTo>
                    <a:lnTo>
                      <a:pt x="22" y="16"/>
                    </a:lnTo>
                    <a:close/>
                  </a:path>
                </a:pathLst>
              </a:custGeom>
              <a:solidFill>
                <a:srgbClr val="FFFFFF"/>
              </a:solidFill>
              <a:ln w="9525">
                <a:noFill/>
                <a:round/>
                <a:headEnd/>
                <a:tailEnd/>
              </a:ln>
            </p:spPr>
            <p:txBody>
              <a:bodyPr/>
              <a:lstStyle/>
              <a:p>
                <a:endParaRPr lang="da-DK"/>
              </a:p>
            </p:txBody>
          </p:sp>
          <p:sp>
            <p:nvSpPr>
              <p:cNvPr id="17" name="Freeform 1505"/>
              <p:cNvSpPr>
                <a:spLocks/>
              </p:cNvSpPr>
              <p:nvPr/>
            </p:nvSpPr>
            <p:spPr bwMode="auto">
              <a:xfrm>
                <a:off x="-6249243" y="-6149394"/>
                <a:ext cx="146497" cy="41321"/>
              </a:xfrm>
              <a:custGeom>
                <a:avLst/>
                <a:gdLst>
                  <a:gd name="T0" fmla="*/ 0 w 39"/>
                  <a:gd name="T1" fmla="*/ 0 h 11"/>
                  <a:gd name="T2" fmla="*/ 0 w 39"/>
                  <a:gd name="T3" fmla="*/ 0 h 11"/>
                  <a:gd name="T4" fmla="*/ 239871899 w 39"/>
                  <a:gd name="T5" fmla="*/ 0 h 11"/>
                  <a:gd name="T6" fmla="*/ 395079834 w 39"/>
                  <a:gd name="T7" fmla="*/ 0 h 11"/>
                  <a:gd name="T8" fmla="*/ 550291584 w 39"/>
                  <a:gd name="T9" fmla="*/ 155220463 h 11"/>
                  <a:gd name="T10" fmla="*/ 550291584 w 39"/>
                  <a:gd name="T11" fmla="*/ 155220463 h 11"/>
                  <a:gd name="T12" fmla="*/ 155211691 w 39"/>
                  <a:gd name="T13" fmla="*/ 70553734 h 11"/>
                  <a:gd name="T14" fmla="*/ 84660237 w 39"/>
                  <a:gd name="T15" fmla="*/ 70553734 h 11"/>
                  <a:gd name="T16" fmla="*/ 0 w 39"/>
                  <a:gd name="T17" fmla="*/ 0 h 11"/>
                  <a:gd name="T18" fmla="*/ 0 w 39"/>
                  <a:gd name="T19" fmla="*/ 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11"/>
                  <a:gd name="T32" fmla="*/ 39 w 39"/>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11">
                    <a:moveTo>
                      <a:pt x="0" y="0"/>
                    </a:moveTo>
                    <a:lnTo>
                      <a:pt x="0" y="0"/>
                    </a:lnTo>
                    <a:lnTo>
                      <a:pt x="17" y="0"/>
                    </a:lnTo>
                    <a:lnTo>
                      <a:pt x="28" y="0"/>
                    </a:lnTo>
                    <a:lnTo>
                      <a:pt x="39" y="11"/>
                    </a:lnTo>
                    <a:lnTo>
                      <a:pt x="11" y="5"/>
                    </a:lnTo>
                    <a:lnTo>
                      <a:pt x="6" y="5"/>
                    </a:lnTo>
                    <a:lnTo>
                      <a:pt x="0" y="0"/>
                    </a:lnTo>
                    <a:close/>
                  </a:path>
                </a:pathLst>
              </a:custGeom>
              <a:solidFill>
                <a:srgbClr val="FFFFFF"/>
              </a:solidFill>
              <a:ln w="9525">
                <a:noFill/>
                <a:round/>
                <a:headEnd/>
                <a:tailEnd/>
              </a:ln>
            </p:spPr>
            <p:txBody>
              <a:bodyPr/>
              <a:lstStyle/>
              <a:p>
                <a:endParaRPr lang="da-DK"/>
              </a:p>
            </p:txBody>
          </p:sp>
          <p:sp>
            <p:nvSpPr>
              <p:cNvPr id="18" name="Freeform 1506"/>
              <p:cNvSpPr>
                <a:spLocks/>
              </p:cNvSpPr>
              <p:nvPr/>
            </p:nvSpPr>
            <p:spPr bwMode="auto">
              <a:xfrm>
                <a:off x="-6391984" y="-6171933"/>
                <a:ext cx="105177" cy="63860"/>
              </a:xfrm>
              <a:custGeom>
                <a:avLst/>
                <a:gdLst>
                  <a:gd name="T0" fmla="*/ 310418679 w 28"/>
                  <a:gd name="T1" fmla="*/ 239888163 h 17"/>
                  <a:gd name="T2" fmla="*/ 310418679 w 28"/>
                  <a:gd name="T3" fmla="*/ 239888163 h 17"/>
                  <a:gd name="T4" fmla="*/ 310418679 w 28"/>
                  <a:gd name="T5" fmla="*/ 155221110 h 17"/>
                  <a:gd name="T6" fmla="*/ 155211218 w 28"/>
                  <a:gd name="T7" fmla="*/ 155221110 h 17"/>
                  <a:gd name="T8" fmla="*/ 0 w 28"/>
                  <a:gd name="T9" fmla="*/ 155221110 h 17"/>
                  <a:gd name="T10" fmla="*/ 0 w 28"/>
                  <a:gd name="T11" fmla="*/ 155221110 h 17"/>
                  <a:gd name="T12" fmla="*/ 0 w 28"/>
                  <a:gd name="T13" fmla="*/ 84667082 h 17"/>
                  <a:gd name="T14" fmla="*/ 155211218 w 28"/>
                  <a:gd name="T15" fmla="*/ 0 h 17"/>
                  <a:gd name="T16" fmla="*/ 395078629 w 28"/>
                  <a:gd name="T17" fmla="*/ 84667082 h 17"/>
                  <a:gd name="T18" fmla="*/ 395078629 w 28"/>
                  <a:gd name="T19" fmla="*/ 84667082 h 17"/>
                  <a:gd name="T20" fmla="*/ 395078629 w 28"/>
                  <a:gd name="T21" fmla="*/ 155221110 h 17"/>
                  <a:gd name="T22" fmla="*/ 395078629 w 28"/>
                  <a:gd name="T23" fmla="*/ 155221110 h 17"/>
                  <a:gd name="T24" fmla="*/ 395078629 w 28"/>
                  <a:gd name="T25" fmla="*/ 155221110 h 17"/>
                  <a:gd name="T26" fmla="*/ 310418679 w 28"/>
                  <a:gd name="T27" fmla="*/ 239888163 h 17"/>
                  <a:gd name="T28" fmla="*/ 310418679 w 28"/>
                  <a:gd name="T29" fmla="*/ 239888163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17"/>
                  <a:gd name="T47" fmla="*/ 28 w 28"/>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17">
                    <a:moveTo>
                      <a:pt x="22" y="17"/>
                    </a:moveTo>
                    <a:lnTo>
                      <a:pt x="22" y="17"/>
                    </a:lnTo>
                    <a:lnTo>
                      <a:pt x="22" y="11"/>
                    </a:lnTo>
                    <a:lnTo>
                      <a:pt x="11" y="11"/>
                    </a:lnTo>
                    <a:lnTo>
                      <a:pt x="0" y="11"/>
                    </a:lnTo>
                    <a:lnTo>
                      <a:pt x="0" y="6"/>
                    </a:lnTo>
                    <a:lnTo>
                      <a:pt x="11" y="0"/>
                    </a:lnTo>
                    <a:lnTo>
                      <a:pt x="28" y="6"/>
                    </a:lnTo>
                    <a:lnTo>
                      <a:pt x="28" y="11"/>
                    </a:lnTo>
                    <a:lnTo>
                      <a:pt x="22" y="17"/>
                    </a:lnTo>
                    <a:close/>
                  </a:path>
                </a:pathLst>
              </a:custGeom>
              <a:solidFill>
                <a:srgbClr val="FFFFFF"/>
              </a:solidFill>
              <a:ln w="9525">
                <a:noFill/>
                <a:round/>
                <a:headEnd/>
                <a:tailEnd/>
              </a:ln>
            </p:spPr>
            <p:txBody>
              <a:bodyPr/>
              <a:lstStyle/>
              <a:p>
                <a:endParaRPr lang="da-DK"/>
              </a:p>
            </p:txBody>
          </p:sp>
          <p:sp>
            <p:nvSpPr>
              <p:cNvPr id="19" name="Freeform 1507"/>
              <p:cNvSpPr>
                <a:spLocks/>
              </p:cNvSpPr>
              <p:nvPr/>
            </p:nvSpPr>
            <p:spPr bwMode="auto">
              <a:xfrm>
                <a:off x="-6226705" y="-6108073"/>
                <a:ext cx="123959" cy="41321"/>
              </a:xfrm>
              <a:custGeom>
                <a:avLst/>
                <a:gdLst>
                  <a:gd name="T0" fmla="*/ 380971024 w 33"/>
                  <a:gd name="T1" fmla="*/ 155220463 h 11"/>
                  <a:gd name="T2" fmla="*/ 380971024 w 33"/>
                  <a:gd name="T3" fmla="*/ 155220463 h 11"/>
                  <a:gd name="T4" fmla="*/ 225759344 w 33"/>
                  <a:gd name="T5" fmla="*/ 155220463 h 11"/>
                  <a:gd name="T6" fmla="*/ 0 w 33"/>
                  <a:gd name="T7" fmla="*/ 155220463 h 11"/>
                  <a:gd name="T8" fmla="*/ 0 w 33"/>
                  <a:gd name="T9" fmla="*/ 155220463 h 11"/>
                  <a:gd name="T10" fmla="*/ 0 w 33"/>
                  <a:gd name="T11" fmla="*/ 70553734 h 11"/>
                  <a:gd name="T12" fmla="*/ 0 w 33"/>
                  <a:gd name="T13" fmla="*/ 70553734 h 11"/>
                  <a:gd name="T14" fmla="*/ 70551449 w 33"/>
                  <a:gd name="T15" fmla="*/ 0 h 11"/>
                  <a:gd name="T16" fmla="*/ 70551449 w 33"/>
                  <a:gd name="T17" fmla="*/ 0 h 11"/>
                  <a:gd name="T18" fmla="*/ 70551449 w 33"/>
                  <a:gd name="T19" fmla="*/ 0 h 11"/>
                  <a:gd name="T20" fmla="*/ 155211680 w 33"/>
                  <a:gd name="T21" fmla="*/ 70553734 h 11"/>
                  <a:gd name="T22" fmla="*/ 310419604 w 33"/>
                  <a:gd name="T23" fmla="*/ 70553734 h 11"/>
                  <a:gd name="T24" fmla="*/ 465631226 w 33"/>
                  <a:gd name="T25" fmla="*/ 70553734 h 11"/>
                  <a:gd name="T26" fmla="*/ 380971024 w 33"/>
                  <a:gd name="T27" fmla="*/ 155220463 h 11"/>
                  <a:gd name="T28" fmla="*/ 380971024 w 33"/>
                  <a:gd name="T29" fmla="*/ 155220463 h 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
                  <a:gd name="T46" fmla="*/ 0 h 11"/>
                  <a:gd name="T47" fmla="*/ 33 w 33"/>
                  <a:gd name="T48" fmla="*/ 11 h 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 h="11">
                    <a:moveTo>
                      <a:pt x="27" y="11"/>
                    </a:moveTo>
                    <a:lnTo>
                      <a:pt x="27" y="11"/>
                    </a:lnTo>
                    <a:lnTo>
                      <a:pt x="16" y="11"/>
                    </a:lnTo>
                    <a:lnTo>
                      <a:pt x="0" y="11"/>
                    </a:lnTo>
                    <a:lnTo>
                      <a:pt x="0" y="5"/>
                    </a:lnTo>
                    <a:lnTo>
                      <a:pt x="5" y="0"/>
                    </a:lnTo>
                    <a:lnTo>
                      <a:pt x="11" y="5"/>
                    </a:lnTo>
                    <a:lnTo>
                      <a:pt x="22" y="5"/>
                    </a:lnTo>
                    <a:lnTo>
                      <a:pt x="33" y="5"/>
                    </a:lnTo>
                    <a:lnTo>
                      <a:pt x="27" y="11"/>
                    </a:lnTo>
                    <a:close/>
                  </a:path>
                </a:pathLst>
              </a:custGeom>
              <a:solidFill>
                <a:srgbClr val="FFFFFF"/>
              </a:solidFill>
              <a:ln w="9525">
                <a:noFill/>
                <a:round/>
                <a:headEnd/>
                <a:tailEnd/>
              </a:ln>
            </p:spPr>
            <p:txBody>
              <a:bodyPr/>
              <a:lstStyle/>
              <a:p>
                <a:endParaRPr lang="da-DK"/>
              </a:p>
            </p:txBody>
          </p:sp>
          <p:sp>
            <p:nvSpPr>
              <p:cNvPr id="20" name="Freeform 1508"/>
              <p:cNvSpPr>
                <a:spLocks/>
              </p:cNvSpPr>
              <p:nvPr/>
            </p:nvSpPr>
            <p:spPr bwMode="auto">
              <a:xfrm>
                <a:off x="-6391984" y="-6108073"/>
                <a:ext cx="123959" cy="41321"/>
              </a:xfrm>
              <a:custGeom>
                <a:avLst/>
                <a:gdLst>
                  <a:gd name="T0" fmla="*/ 0 w 33"/>
                  <a:gd name="T1" fmla="*/ 155220463 h 11"/>
                  <a:gd name="T2" fmla="*/ 0 w 33"/>
                  <a:gd name="T3" fmla="*/ 155220463 h 11"/>
                  <a:gd name="T4" fmla="*/ 0 w 33"/>
                  <a:gd name="T5" fmla="*/ 0 h 11"/>
                  <a:gd name="T6" fmla="*/ 155211680 w 33"/>
                  <a:gd name="T7" fmla="*/ 0 h 11"/>
                  <a:gd name="T8" fmla="*/ 465631226 w 33"/>
                  <a:gd name="T9" fmla="*/ 0 h 11"/>
                  <a:gd name="T10" fmla="*/ 465631226 w 33"/>
                  <a:gd name="T11" fmla="*/ 0 h 11"/>
                  <a:gd name="T12" fmla="*/ 465631226 w 33"/>
                  <a:gd name="T13" fmla="*/ 155220463 h 11"/>
                  <a:gd name="T14" fmla="*/ 310419604 w 33"/>
                  <a:gd name="T15" fmla="*/ 155220463 h 11"/>
                  <a:gd name="T16" fmla="*/ 155211680 w 33"/>
                  <a:gd name="T17" fmla="*/ 70553734 h 11"/>
                  <a:gd name="T18" fmla="*/ 0 w 33"/>
                  <a:gd name="T19" fmla="*/ 155220463 h 11"/>
                  <a:gd name="T20" fmla="*/ 0 w 33"/>
                  <a:gd name="T21" fmla="*/ 155220463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11"/>
                  <a:gd name="T35" fmla="*/ 33 w 33"/>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11">
                    <a:moveTo>
                      <a:pt x="0" y="11"/>
                    </a:moveTo>
                    <a:lnTo>
                      <a:pt x="0" y="11"/>
                    </a:lnTo>
                    <a:lnTo>
                      <a:pt x="0" y="0"/>
                    </a:lnTo>
                    <a:lnTo>
                      <a:pt x="11" y="0"/>
                    </a:lnTo>
                    <a:lnTo>
                      <a:pt x="33" y="0"/>
                    </a:lnTo>
                    <a:lnTo>
                      <a:pt x="33" y="11"/>
                    </a:lnTo>
                    <a:lnTo>
                      <a:pt x="22" y="11"/>
                    </a:lnTo>
                    <a:lnTo>
                      <a:pt x="11" y="5"/>
                    </a:lnTo>
                    <a:lnTo>
                      <a:pt x="0" y="11"/>
                    </a:lnTo>
                    <a:close/>
                  </a:path>
                </a:pathLst>
              </a:custGeom>
              <a:solidFill>
                <a:srgbClr val="FFFFFF"/>
              </a:solidFill>
              <a:ln w="9525">
                <a:noFill/>
                <a:round/>
                <a:headEnd/>
                <a:tailEnd/>
              </a:ln>
            </p:spPr>
            <p:txBody>
              <a:bodyPr/>
              <a:lstStyle/>
              <a:p>
                <a:endParaRPr lang="da-DK"/>
              </a:p>
            </p:txBody>
          </p:sp>
          <p:sp>
            <p:nvSpPr>
              <p:cNvPr id="21" name="Freeform 1509"/>
              <p:cNvSpPr>
                <a:spLocks/>
              </p:cNvSpPr>
              <p:nvPr/>
            </p:nvSpPr>
            <p:spPr bwMode="auto">
              <a:xfrm>
                <a:off x="-6185385" y="-6047969"/>
                <a:ext cx="101421" cy="41321"/>
              </a:xfrm>
              <a:custGeom>
                <a:avLst/>
                <a:gdLst>
                  <a:gd name="T0" fmla="*/ 0 w 27"/>
                  <a:gd name="T1" fmla="*/ 84666729 h 11"/>
                  <a:gd name="T2" fmla="*/ 0 w 27"/>
                  <a:gd name="T3" fmla="*/ 84666729 h 11"/>
                  <a:gd name="T4" fmla="*/ 70551462 w 27"/>
                  <a:gd name="T5" fmla="*/ 0 h 11"/>
                  <a:gd name="T6" fmla="*/ 225759385 w 27"/>
                  <a:gd name="T7" fmla="*/ 0 h 11"/>
                  <a:gd name="T8" fmla="*/ 380971093 w 27"/>
                  <a:gd name="T9" fmla="*/ 84666729 h 11"/>
                  <a:gd name="T10" fmla="*/ 380971093 w 27"/>
                  <a:gd name="T11" fmla="*/ 84666729 h 11"/>
                  <a:gd name="T12" fmla="*/ 380971093 w 27"/>
                  <a:gd name="T13" fmla="*/ 155220463 h 11"/>
                  <a:gd name="T14" fmla="*/ 225759385 w 27"/>
                  <a:gd name="T15" fmla="*/ 155220463 h 11"/>
                  <a:gd name="T16" fmla="*/ 70551462 w 27"/>
                  <a:gd name="T17" fmla="*/ 155220463 h 11"/>
                  <a:gd name="T18" fmla="*/ 0 w 27"/>
                  <a:gd name="T19" fmla="*/ 84666729 h 11"/>
                  <a:gd name="T20" fmla="*/ 0 w 27"/>
                  <a:gd name="T21" fmla="*/ 84666729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
                  <a:gd name="T34" fmla="*/ 0 h 11"/>
                  <a:gd name="T35" fmla="*/ 27 w 27"/>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 h="11">
                    <a:moveTo>
                      <a:pt x="0" y="6"/>
                    </a:moveTo>
                    <a:lnTo>
                      <a:pt x="0" y="6"/>
                    </a:lnTo>
                    <a:lnTo>
                      <a:pt x="5" y="0"/>
                    </a:lnTo>
                    <a:lnTo>
                      <a:pt x="16" y="0"/>
                    </a:lnTo>
                    <a:lnTo>
                      <a:pt x="27" y="6"/>
                    </a:lnTo>
                    <a:lnTo>
                      <a:pt x="27" y="11"/>
                    </a:lnTo>
                    <a:lnTo>
                      <a:pt x="16" y="11"/>
                    </a:lnTo>
                    <a:lnTo>
                      <a:pt x="5" y="11"/>
                    </a:lnTo>
                    <a:lnTo>
                      <a:pt x="0" y="6"/>
                    </a:lnTo>
                    <a:close/>
                  </a:path>
                </a:pathLst>
              </a:custGeom>
              <a:solidFill>
                <a:srgbClr val="FFFFFF"/>
              </a:solidFill>
              <a:ln w="9525">
                <a:noFill/>
                <a:round/>
                <a:headEnd/>
                <a:tailEnd/>
              </a:ln>
            </p:spPr>
            <p:txBody>
              <a:bodyPr/>
              <a:lstStyle/>
              <a:p>
                <a:endParaRPr lang="da-DK"/>
              </a:p>
            </p:txBody>
          </p:sp>
          <p:sp>
            <p:nvSpPr>
              <p:cNvPr id="22" name="Freeform 1510"/>
              <p:cNvSpPr>
                <a:spLocks/>
              </p:cNvSpPr>
              <p:nvPr/>
            </p:nvSpPr>
            <p:spPr bwMode="auto">
              <a:xfrm>
                <a:off x="-6391984" y="-6047969"/>
                <a:ext cx="123959" cy="41321"/>
              </a:xfrm>
              <a:custGeom>
                <a:avLst/>
                <a:gdLst>
                  <a:gd name="T0" fmla="*/ 465631226 w 33"/>
                  <a:gd name="T1" fmla="*/ 155220463 h 11"/>
                  <a:gd name="T2" fmla="*/ 465631226 w 33"/>
                  <a:gd name="T3" fmla="*/ 155220463 h 11"/>
                  <a:gd name="T4" fmla="*/ 395079806 w 33"/>
                  <a:gd name="T5" fmla="*/ 84666729 h 11"/>
                  <a:gd name="T6" fmla="*/ 239871882 w 33"/>
                  <a:gd name="T7" fmla="*/ 84666729 h 11"/>
                  <a:gd name="T8" fmla="*/ 0 w 33"/>
                  <a:gd name="T9" fmla="*/ 84666729 h 11"/>
                  <a:gd name="T10" fmla="*/ 0 w 33"/>
                  <a:gd name="T11" fmla="*/ 84666729 h 11"/>
                  <a:gd name="T12" fmla="*/ 0 w 33"/>
                  <a:gd name="T13" fmla="*/ 0 h 11"/>
                  <a:gd name="T14" fmla="*/ 155211680 w 33"/>
                  <a:gd name="T15" fmla="*/ 0 h 11"/>
                  <a:gd name="T16" fmla="*/ 465631226 w 33"/>
                  <a:gd name="T17" fmla="*/ 0 h 11"/>
                  <a:gd name="T18" fmla="*/ 465631226 w 33"/>
                  <a:gd name="T19" fmla="*/ 0 h 11"/>
                  <a:gd name="T20" fmla="*/ 465631226 w 33"/>
                  <a:gd name="T21" fmla="*/ 84666729 h 11"/>
                  <a:gd name="T22" fmla="*/ 465631226 w 33"/>
                  <a:gd name="T23" fmla="*/ 84666729 h 11"/>
                  <a:gd name="T24" fmla="*/ 465631226 w 33"/>
                  <a:gd name="T25" fmla="*/ 155220463 h 11"/>
                  <a:gd name="T26" fmla="*/ 465631226 w 33"/>
                  <a:gd name="T27" fmla="*/ 155220463 h 11"/>
                  <a:gd name="T28" fmla="*/ 465631226 w 33"/>
                  <a:gd name="T29" fmla="*/ 155220463 h 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
                  <a:gd name="T46" fmla="*/ 0 h 11"/>
                  <a:gd name="T47" fmla="*/ 33 w 33"/>
                  <a:gd name="T48" fmla="*/ 11 h 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 h="11">
                    <a:moveTo>
                      <a:pt x="33" y="11"/>
                    </a:moveTo>
                    <a:lnTo>
                      <a:pt x="33" y="11"/>
                    </a:lnTo>
                    <a:lnTo>
                      <a:pt x="28" y="6"/>
                    </a:lnTo>
                    <a:lnTo>
                      <a:pt x="17" y="6"/>
                    </a:lnTo>
                    <a:lnTo>
                      <a:pt x="0" y="6"/>
                    </a:lnTo>
                    <a:lnTo>
                      <a:pt x="0" y="0"/>
                    </a:lnTo>
                    <a:lnTo>
                      <a:pt x="11" y="0"/>
                    </a:lnTo>
                    <a:lnTo>
                      <a:pt x="33" y="0"/>
                    </a:lnTo>
                    <a:lnTo>
                      <a:pt x="33" y="6"/>
                    </a:lnTo>
                    <a:lnTo>
                      <a:pt x="33" y="11"/>
                    </a:lnTo>
                    <a:close/>
                  </a:path>
                </a:pathLst>
              </a:custGeom>
              <a:solidFill>
                <a:srgbClr val="FFFFFF"/>
              </a:solidFill>
              <a:ln w="9525">
                <a:noFill/>
                <a:round/>
                <a:headEnd/>
                <a:tailEnd/>
              </a:ln>
            </p:spPr>
            <p:txBody>
              <a:bodyPr/>
              <a:lstStyle/>
              <a:p>
                <a:endParaRPr lang="da-DK"/>
              </a:p>
            </p:txBody>
          </p:sp>
          <p:sp>
            <p:nvSpPr>
              <p:cNvPr id="23" name="Freeform 1511"/>
              <p:cNvSpPr>
                <a:spLocks/>
              </p:cNvSpPr>
              <p:nvPr/>
            </p:nvSpPr>
            <p:spPr bwMode="auto">
              <a:xfrm>
                <a:off x="-6249243" y="-5984109"/>
                <a:ext cx="146497" cy="41321"/>
              </a:xfrm>
              <a:custGeom>
                <a:avLst/>
                <a:gdLst>
                  <a:gd name="T0" fmla="*/ 550291584 w 39"/>
                  <a:gd name="T1" fmla="*/ 0 h 11"/>
                  <a:gd name="T2" fmla="*/ 550291584 w 39"/>
                  <a:gd name="T3" fmla="*/ 0 h 11"/>
                  <a:gd name="T4" fmla="*/ 465631259 w 39"/>
                  <a:gd name="T5" fmla="*/ 70553734 h 11"/>
                  <a:gd name="T6" fmla="*/ 310419626 w 39"/>
                  <a:gd name="T7" fmla="*/ 70553734 h 11"/>
                  <a:gd name="T8" fmla="*/ 155211691 w 39"/>
                  <a:gd name="T9" fmla="*/ 70553734 h 11"/>
                  <a:gd name="T10" fmla="*/ 0 w 39"/>
                  <a:gd name="T11" fmla="*/ 155220463 h 11"/>
                  <a:gd name="T12" fmla="*/ 0 w 39"/>
                  <a:gd name="T13" fmla="*/ 155220463 h 11"/>
                  <a:gd name="T14" fmla="*/ 0 w 39"/>
                  <a:gd name="T15" fmla="*/ 0 h 11"/>
                  <a:gd name="T16" fmla="*/ 84660237 w 39"/>
                  <a:gd name="T17" fmla="*/ 0 h 11"/>
                  <a:gd name="T18" fmla="*/ 239871899 w 39"/>
                  <a:gd name="T19" fmla="*/ 0 h 11"/>
                  <a:gd name="T20" fmla="*/ 395079834 w 39"/>
                  <a:gd name="T21" fmla="*/ 0 h 11"/>
                  <a:gd name="T22" fmla="*/ 550291584 w 39"/>
                  <a:gd name="T23" fmla="*/ 0 h 11"/>
                  <a:gd name="T24" fmla="*/ 550291584 w 39"/>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11"/>
                  <a:gd name="T41" fmla="*/ 39 w 39"/>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11">
                    <a:moveTo>
                      <a:pt x="39" y="0"/>
                    </a:moveTo>
                    <a:lnTo>
                      <a:pt x="39" y="0"/>
                    </a:lnTo>
                    <a:lnTo>
                      <a:pt x="33" y="5"/>
                    </a:lnTo>
                    <a:lnTo>
                      <a:pt x="22" y="5"/>
                    </a:lnTo>
                    <a:lnTo>
                      <a:pt x="11" y="5"/>
                    </a:lnTo>
                    <a:lnTo>
                      <a:pt x="0" y="11"/>
                    </a:lnTo>
                    <a:lnTo>
                      <a:pt x="0" y="0"/>
                    </a:lnTo>
                    <a:lnTo>
                      <a:pt x="6" y="0"/>
                    </a:lnTo>
                    <a:lnTo>
                      <a:pt x="17" y="0"/>
                    </a:lnTo>
                    <a:lnTo>
                      <a:pt x="28" y="0"/>
                    </a:lnTo>
                    <a:lnTo>
                      <a:pt x="39" y="0"/>
                    </a:lnTo>
                    <a:close/>
                  </a:path>
                </a:pathLst>
              </a:custGeom>
              <a:solidFill>
                <a:srgbClr val="FFFFFF"/>
              </a:solidFill>
              <a:ln w="9525">
                <a:noFill/>
                <a:round/>
                <a:headEnd/>
                <a:tailEnd/>
              </a:ln>
            </p:spPr>
            <p:txBody>
              <a:bodyPr/>
              <a:lstStyle/>
              <a:p>
                <a:endParaRPr lang="da-DK"/>
              </a:p>
            </p:txBody>
          </p:sp>
          <p:sp>
            <p:nvSpPr>
              <p:cNvPr id="24" name="Freeform 1512"/>
              <p:cNvSpPr>
                <a:spLocks/>
              </p:cNvSpPr>
              <p:nvPr/>
            </p:nvSpPr>
            <p:spPr bwMode="auto">
              <a:xfrm>
                <a:off x="-6391984" y="-5942788"/>
                <a:ext cx="123959" cy="41321"/>
              </a:xfrm>
              <a:custGeom>
                <a:avLst/>
                <a:gdLst>
                  <a:gd name="T0" fmla="*/ 0 w 33"/>
                  <a:gd name="T1" fmla="*/ 0 h 11"/>
                  <a:gd name="T2" fmla="*/ 0 w 33"/>
                  <a:gd name="T3" fmla="*/ 0 h 11"/>
                  <a:gd name="T4" fmla="*/ 84660231 w 33"/>
                  <a:gd name="T5" fmla="*/ 0 h 11"/>
                  <a:gd name="T6" fmla="*/ 310419604 w 33"/>
                  <a:gd name="T7" fmla="*/ 0 h 11"/>
                  <a:gd name="T8" fmla="*/ 465631226 w 33"/>
                  <a:gd name="T9" fmla="*/ 70553734 h 11"/>
                  <a:gd name="T10" fmla="*/ 465631226 w 33"/>
                  <a:gd name="T11" fmla="*/ 70553734 h 11"/>
                  <a:gd name="T12" fmla="*/ 465631226 w 33"/>
                  <a:gd name="T13" fmla="*/ 155220463 h 11"/>
                  <a:gd name="T14" fmla="*/ 465631226 w 33"/>
                  <a:gd name="T15" fmla="*/ 155220463 h 11"/>
                  <a:gd name="T16" fmla="*/ 395079806 w 33"/>
                  <a:gd name="T17" fmla="*/ 70553734 h 11"/>
                  <a:gd name="T18" fmla="*/ 239871882 w 33"/>
                  <a:gd name="T19" fmla="*/ 155220463 h 11"/>
                  <a:gd name="T20" fmla="*/ 84660231 w 33"/>
                  <a:gd name="T21" fmla="*/ 155220463 h 11"/>
                  <a:gd name="T22" fmla="*/ 0 w 33"/>
                  <a:gd name="T23" fmla="*/ 70553734 h 11"/>
                  <a:gd name="T24" fmla="*/ 0 w 33"/>
                  <a:gd name="T25" fmla="*/ 0 h 11"/>
                  <a:gd name="T26" fmla="*/ 0 w 33"/>
                  <a:gd name="T27" fmla="*/ 0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
                  <a:gd name="T43" fmla="*/ 0 h 11"/>
                  <a:gd name="T44" fmla="*/ 33 w 33"/>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 h="11">
                    <a:moveTo>
                      <a:pt x="0" y="0"/>
                    </a:moveTo>
                    <a:lnTo>
                      <a:pt x="0" y="0"/>
                    </a:lnTo>
                    <a:lnTo>
                      <a:pt x="6" y="0"/>
                    </a:lnTo>
                    <a:lnTo>
                      <a:pt x="22" y="0"/>
                    </a:lnTo>
                    <a:lnTo>
                      <a:pt x="33" y="5"/>
                    </a:lnTo>
                    <a:lnTo>
                      <a:pt x="33" y="11"/>
                    </a:lnTo>
                    <a:lnTo>
                      <a:pt x="28" y="5"/>
                    </a:lnTo>
                    <a:lnTo>
                      <a:pt x="17" y="11"/>
                    </a:lnTo>
                    <a:lnTo>
                      <a:pt x="6" y="11"/>
                    </a:lnTo>
                    <a:lnTo>
                      <a:pt x="0" y="5"/>
                    </a:lnTo>
                    <a:lnTo>
                      <a:pt x="0" y="0"/>
                    </a:lnTo>
                    <a:close/>
                  </a:path>
                </a:pathLst>
              </a:custGeom>
              <a:solidFill>
                <a:srgbClr val="FFFFFF"/>
              </a:solidFill>
              <a:ln w="9525">
                <a:noFill/>
                <a:round/>
                <a:headEnd/>
                <a:tailEnd/>
              </a:ln>
            </p:spPr>
            <p:txBody>
              <a:bodyPr/>
              <a:lstStyle/>
              <a:p>
                <a:endParaRPr lang="da-DK"/>
              </a:p>
            </p:txBody>
          </p:sp>
          <p:sp>
            <p:nvSpPr>
              <p:cNvPr id="25" name="Freeform 1513"/>
              <p:cNvSpPr>
                <a:spLocks/>
              </p:cNvSpPr>
              <p:nvPr/>
            </p:nvSpPr>
            <p:spPr bwMode="auto">
              <a:xfrm>
                <a:off x="-6249243" y="-5942788"/>
                <a:ext cx="105177" cy="41321"/>
              </a:xfrm>
              <a:custGeom>
                <a:avLst/>
                <a:gdLst>
                  <a:gd name="T0" fmla="*/ 395078629 w 28"/>
                  <a:gd name="T1" fmla="*/ 0 h 11"/>
                  <a:gd name="T2" fmla="*/ 395078629 w 28"/>
                  <a:gd name="T3" fmla="*/ 0 h 11"/>
                  <a:gd name="T4" fmla="*/ 395078629 w 28"/>
                  <a:gd name="T5" fmla="*/ 155220463 h 11"/>
                  <a:gd name="T6" fmla="*/ 395078629 w 28"/>
                  <a:gd name="T7" fmla="*/ 155220463 h 11"/>
                  <a:gd name="T8" fmla="*/ 155211218 w 28"/>
                  <a:gd name="T9" fmla="*/ 155220463 h 11"/>
                  <a:gd name="T10" fmla="*/ 0 w 28"/>
                  <a:gd name="T11" fmla="*/ 155220463 h 11"/>
                  <a:gd name="T12" fmla="*/ 0 w 28"/>
                  <a:gd name="T13" fmla="*/ 155220463 h 11"/>
                  <a:gd name="T14" fmla="*/ 0 w 28"/>
                  <a:gd name="T15" fmla="*/ 0 h 11"/>
                  <a:gd name="T16" fmla="*/ 155211218 w 28"/>
                  <a:gd name="T17" fmla="*/ 0 h 11"/>
                  <a:gd name="T18" fmla="*/ 395078629 w 28"/>
                  <a:gd name="T19" fmla="*/ 0 h 11"/>
                  <a:gd name="T20" fmla="*/ 395078629 w 28"/>
                  <a:gd name="T21" fmla="*/ 0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11"/>
                  <a:gd name="T35" fmla="*/ 28 w 28"/>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11">
                    <a:moveTo>
                      <a:pt x="28" y="0"/>
                    </a:moveTo>
                    <a:lnTo>
                      <a:pt x="28" y="0"/>
                    </a:lnTo>
                    <a:lnTo>
                      <a:pt x="28" y="11"/>
                    </a:lnTo>
                    <a:lnTo>
                      <a:pt x="11" y="11"/>
                    </a:lnTo>
                    <a:lnTo>
                      <a:pt x="0" y="11"/>
                    </a:lnTo>
                    <a:lnTo>
                      <a:pt x="0" y="0"/>
                    </a:lnTo>
                    <a:lnTo>
                      <a:pt x="11" y="0"/>
                    </a:lnTo>
                    <a:lnTo>
                      <a:pt x="28" y="0"/>
                    </a:lnTo>
                    <a:close/>
                  </a:path>
                </a:pathLst>
              </a:custGeom>
              <a:solidFill>
                <a:srgbClr val="FFFFFF"/>
              </a:solidFill>
              <a:ln w="9525">
                <a:noFill/>
                <a:round/>
                <a:headEnd/>
                <a:tailEnd/>
              </a:ln>
            </p:spPr>
            <p:txBody>
              <a:bodyPr/>
              <a:lstStyle/>
              <a:p>
                <a:endParaRPr lang="da-DK"/>
              </a:p>
            </p:txBody>
          </p:sp>
          <p:sp>
            <p:nvSpPr>
              <p:cNvPr id="26" name="Freeform 1514"/>
              <p:cNvSpPr>
                <a:spLocks/>
              </p:cNvSpPr>
              <p:nvPr/>
            </p:nvSpPr>
            <p:spPr bwMode="auto">
              <a:xfrm>
                <a:off x="-6433304" y="-5882684"/>
                <a:ext cx="146497" cy="22539"/>
              </a:xfrm>
              <a:custGeom>
                <a:avLst/>
                <a:gdLst>
                  <a:gd name="T0" fmla="*/ 465631259 w 39"/>
                  <a:gd name="T1" fmla="*/ 84667756 h 6"/>
                  <a:gd name="T2" fmla="*/ 465631259 w 39"/>
                  <a:gd name="T3" fmla="*/ 84667756 h 6"/>
                  <a:gd name="T4" fmla="*/ 395079834 w 39"/>
                  <a:gd name="T5" fmla="*/ 84667756 h 6"/>
                  <a:gd name="T6" fmla="*/ 239871899 w 39"/>
                  <a:gd name="T7" fmla="*/ 84667756 h 6"/>
                  <a:gd name="T8" fmla="*/ 84660237 w 39"/>
                  <a:gd name="T9" fmla="*/ 84667756 h 6"/>
                  <a:gd name="T10" fmla="*/ 0 w 39"/>
                  <a:gd name="T11" fmla="*/ 0 h 6"/>
                  <a:gd name="T12" fmla="*/ 0 w 39"/>
                  <a:gd name="T13" fmla="*/ 0 h 6"/>
                  <a:gd name="T14" fmla="*/ 84660237 w 39"/>
                  <a:gd name="T15" fmla="*/ 0 h 6"/>
                  <a:gd name="T16" fmla="*/ 310419626 w 39"/>
                  <a:gd name="T17" fmla="*/ 0 h 6"/>
                  <a:gd name="T18" fmla="*/ 465631259 w 39"/>
                  <a:gd name="T19" fmla="*/ 0 h 6"/>
                  <a:gd name="T20" fmla="*/ 550291584 w 39"/>
                  <a:gd name="T21" fmla="*/ 84667756 h 6"/>
                  <a:gd name="T22" fmla="*/ 465631259 w 39"/>
                  <a:gd name="T23" fmla="*/ 84667756 h 6"/>
                  <a:gd name="T24" fmla="*/ 465631259 w 39"/>
                  <a:gd name="T25" fmla="*/ 84667756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6"/>
                  <a:gd name="T41" fmla="*/ 39 w 39"/>
                  <a:gd name="T42" fmla="*/ 6 h 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6">
                    <a:moveTo>
                      <a:pt x="33" y="6"/>
                    </a:moveTo>
                    <a:lnTo>
                      <a:pt x="33" y="6"/>
                    </a:lnTo>
                    <a:lnTo>
                      <a:pt x="28" y="6"/>
                    </a:lnTo>
                    <a:lnTo>
                      <a:pt x="17" y="6"/>
                    </a:lnTo>
                    <a:lnTo>
                      <a:pt x="6" y="6"/>
                    </a:lnTo>
                    <a:lnTo>
                      <a:pt x="0" y="0"/>
                    </a:lnTo>
                    <a:lnTo>
                      <a:pt x="6" y="0"/>
                    </a:lnTo>
                    <a:lnTo>
                      <a:pt x="22" y="0"/>
                    </a:lnTo>
                    <a:lnTo>
                      <a:pt x="33" y="0"/>
                    </a:lnTo>
                    <a:lnTo>
                      <a:pt x="39" y="6"/>
                    </a:lnTo>
                    <a:lnTo>
                      <a:pt x="33" y="6"/>
                    </a:lnTo>
                    <a:close/>
                  </a:path>
                </a:pathLst>
              </a:custGeom>
              <a:solidFill>
                <a:srgbClr val="FFFFFF"/>
              </a:solidFill>
              <a:ln w="9525">
                <a:noFill/>
                <a:round/>
                <a:headEnd/>
                <a:tailEnd/>
              </a:ln>
            </p:spPr>
            <p:txBody>
              <a:bodyPr/>
              <a:lstStyle/>
              <a:p>
                <a:endParaRPr lang="da-DK"/>
              </a:p>
            </p:txBody>
          </p:sp>
          <p:sp>
            <p:nvSpPr>
              <p:cNvPr id="27" name="Freeform 1515"/>
              <p:cNvSpPr>
                <a:spLocks/>
              </p:cNvSpPr>
              <p:nvPr/>
            </p:nvSpPr>
            <p:spPr bwMode="auto">
              <a:xfrm>
                <a:off x="-6226705" y="-5882684"/>
                <a:ext cx="123959" cy="41321"/>
              </a:xfrm>
              <a:custGeom>
                <a:avLst/>
                <a:gdLst>
                  <a:gd name="T0" fmla="*/ 0 w 33"/>
                  <a:gd name="T1" fmla="*/ 84666729 h 11"/>
                  <a:gd name="T2" fmla="*/ 0 w 33"/>
                  <a:gd name="T3" fmla="*/ 84666729 h 11"/>
                  <a:gd name="T4" fmla="*/ 0 w 33"/>
                  <a:gd name="T5" fmla="*/ 84666729 h 11"/>
                  <a:gd name="T6" fmla="*/ 70551449 w 33"/>
                  <a:gd name="T7" fmla="*/ 0 h 11"/>
                  <a:gd name="T8" fmla="*/ 225759344 w 33"/>
                  <a:gd name="T9" fmla="*/ 0 h 11"/>
                  <a:gd name="T10" fmla="*/ 380971024 w 33"/>
                  <a:gd name="T11" fmla="*/ 0 h 11"/>
                  <a:gd name="T12" fmla="*/ 465631226 w 33"/>
                  <a:gd name="T13" fmla="*/ 84666729 h 11"/>
                  <a:gd name="T14" fmla="*/ 465631226 w 33"/>
                  <a:gd name="T15" fmla="*/ 84666729 h 11"/>
                  <a:gd name="T16" fmla="*/ 465631226 w 33"/>
                  <a:gd name="T17" fmla="*/ 84666729 h 11"/>
                  <a:gd name="T18" fmla="*/ 380971024 w 33"/>
                  <a:gd name="T19" fmla="*/ 155220463 h 11"/>
                  <a:gd name="T20" fmla="*/ 225759344 w 33"/>
                  <a:gd name="T21" fmla="*/ 84666729 h 11"/>
                  <a:gd name="T22" fmla="*/ 155211680 w 33"/>
                  <a:gd name="T23" fmla="*/ 84666729 h 11"/>
                  <a:gd name="T24" fmla="*/ 0 w 33"/>
                  <a:gd name="T25" fmla="*/ 84666729 h 11"/>
                  <a:gd name="T26" fmla="*/ 0 w 33"/>
                  <a:gd name="T27" fmla="*/ 84666729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
                  <a:gd name="T43" fmla="*/ 0 h 11"/>
                  <a:gd name="T44" fmla="*/ 33 w 33"/>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 h="11">
                    <a:moveTo>
                      <a:pt x="0" y="6"/>
                    </a:moveTo>
                    <a:lnTo>
                      <a:pt x="0" y="6"/>
                    </a:lnTo>
                    <a:lnTo>
                      <a:pt x="5" y="0"/>
                    </a:lnTo>
                    <a:lnTo>
                      <a:pt x="16" y="0"/>
                    </a:lnTo>
                    <a:lnTo>
                      <a:pt x="27" y="0"/>
                    </a:lnTo>
                    <a:lnTo>
                      <a:pt x="33" y="6"/>
                    </a:lnTo>
                    <a:lnTo>
                      <a:pt x="27" y="11"/>
                    </a:lnTo>
                    <a:lnTo>
                      <a:pt x="16" y="6"/>
                    </a:lnTo>
                    <a:lnTo>
                      <a:pt x="11" y="6"/>
                    </a:lnTo>
                    <a:lnTo>
                      <a:pt x="0" y="6"/>
                    </a:lnTo>
                    <a:close/>
                  </a:path>
                </a:pathLst>
              </a:custGeom>
              <a:solidFill>
                <a:srgbClr val="FFFFFF"/>
              </a:solidFill>
              <a:ln w="9525">
                <a:noFill/>
                <a:round/>
                <a:headEnd/>
                <a:tailEnd/>
              </a:ln>
            </p:spPr>
            <p:txBody>
              <a:bodyPr/>
              <a:lstStyle/>
              <a:p>
                <a:endParaRPr lang="da-DK"/>
              </a:p>
            </p:txBody>
          </p:sp>
          <p:sp>
            <p:nvSpPr>
              <p:cNvPr id="28" name="Freeform 1516"/>
              <p:cNvSpPr>
                <a:spLocks/>
              </p:cNvSpPr>
              <p:nvPr/>
            </p:nvSpPr>
            <p:spPr bwMode="auto">
              <a:xfrm>
                <a:off x="-6249243" y="-5822580"/>
                <a:ext cx="206599" cy="22539"/>
              </a:xfrm>
              <a:custGeom>
                <a:avLst/>
                <a:gdLst>
                  <a:gd name="T0" fmla="*/ 776057234 w 55"/>
                  <a:gd name="T1" fmla="*/ 84667756 h 6"/>
                  <a:gd name="T2" fmla="*/ 776057234 w 55"/>
                  <a:gd name="T3" fmla="*/ 84667756 h 6"/>
                  <a:gd name="T4" fmla="*/ 395084910 w 55"/>
                  <a:gd name="T5" fmla="*/ 84667756 h 6"/>
                  <a:gd name="T6" fmla="*/ 155212210 w 55"/>
                  <a:gd name="T7" fmla="*/ 84667756 h 6"/>
                  <a:gd name="T8" fmla="*/ 0 w 55"/>
                  <a:gd name="T9" fmla="*/ 0 h 6"/>
                  <a:gd name="T10" fmla="*/ 0 w 55"/>
                  <a:gd name="T11" fmla="*/ 0 h 6"/>
                  <a:gd name="T12" fmla="*/ 395084910 w 55"/>
                  <a:gd name="T13" fmla="*/ 0 h 6"/>
                  <a:gd name="T14" fmla="*/ 620845083 w 55"/>
                  <a:gd name="T15" fmla="*/ 0 h 6"/>
                  <a:gd name="T16" fmla="*/ 705505573 w 55"/>
                  <a:gd name="T17" fmla="*/ 0 h 6"/>
                  <a:gd name="T18" fmla="*/ 776057234 w 55"/>
                  <a:gd name="T19" fmla="*/ 84667756 h 6"/>
                  <a:gd name="T20" fmla="*/ 776057234 w 55"/>
                  <a:gd name="T21" fmla="*/ 84667756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
                  <a:gd name="T34" fmla="*/ 0 h 6"/>
                  <a:gd name="T35" fmla="*/ 55 w 55"/>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 h="6">
                    <a:moveTo>
                      <a:pt x="55" y="6"/>
                    </a:moveTo>
                    <a:lnTo>
                      <a:pt x="55" y="6"/>
                    </a:lnTo>
                    <a:lnTo>
                      <a:pt x="28" y="6"/>
                    </a:lnTo>
                    <a:lnTo>
                      <a:pt x="11" y="6"/>
                    </a:lnTo>
                    <a:lnTo>
                      <a:pt x="0" y="0"/>
                    </a:lnTo>
                    <a:lnTo>
                      <a:pt x="28" y="0"/>
                    </a:lnTo>
                    <a:lnTo>
                      <a:pt x="44" y="0"/>
                    </a:lnTo>
                    <a:lnTo>
                      <a:pt x="50" y="0"/>
                    </a:lnTo>
                    <a:lnTo>
                      <a:pt x="55" y="6"/>
                    </a:lnTo>
                    <a:close/>
                  </a:path>
                </a:pathLst>
              </a:custGeom>
              <a:solidFill>
                <a:srgbClr val="FFFFFF"/>
              </a:solidFill>
              <a:ln w="9525">
                <a:noFill/>
                <a:round/>
                <a:headEnd/>
                <a:tailEnd/>
              </a:ln>
            </p:spPr>
            <p:txBody>
              <a:bodyPr/>
              <a:lstStyle/>
              <a:p>
                <a:endParaRPr lang="da-DK"/>
              </a:p>
            </p:txBody>
          </p:sp>
          <p:sp>
            <p:nvSpPr>
              <p:cNvPr id="29" name="Freeform 1517"/>
              <p:cNvSpPr>
                <a:spLocks/>
              </p:cNvSpPr>
              <p:nvPr/>
            </p:nvSpPr>
            <p:spPr bwMode="auto">
              <a:xfrm>
                <a:off x="-6391984" y="-5841363"/>
                <a:ext cx="123959" cy="41321"/>
              </a:xfrm>
              <a:custGeom>
                <a:avLst/>
                <a:gdLst>
                  <a:gd name="T0" fmla="*/ 0 w 33"/>
                  <a:gd name="T1" fmla="*/ 70553734 h 11"/>
                  <a:gd name="T2" fmla="*/ 0 w 33"/>
                  <a:gd name="T3" fmla="*/ 70553734 h 11"/>
                  <a:gd name="T4" fmla="*/ 155211680 w 33"/>
                  <a:gd name="T5" fmla="*/ 0 h 11"/>
                  <a:gd name="T6" fmla="*/ 239871882 w 33"/>
                  <a:gd name="T7" fmla="*/ 0 h 11"/>
                  <a:gd name="T8" fmla="*/ 395079806 w 33"/>
                  <a:gd name="T9" fmla="*/ 70553734 h 11"/>
                  <a:gd name="T10" fmla="*/ 465631226 w 33"/>
                  <a:gd name="T11" fmla="*/ 0 h 11"/>
                  <a:gd name="T12" fmla="*/ 465631226 w 33"/>
                  <a:gd name="T13" fmla="*/ 0 h 11"/>
                  <a:gd name="T14" fmla="*/ 465631226 w 33"/>
                  <a:gd name="T15" fmla="*/ 70553734 h 11"/>
                  <a:gd name="T16" fmla="*/ 465631226 w 33"/>
                  <a:gd name="T17" fmla="*/ 155220463 h 11"/>
                  <a:gd name="T18" fmla="*/ 239871882 w 33"/>
                  <a:gd name="T19" fmla="*/ 155220463 h 11"/>
                  <a:gd name="T20" fmla="*/ 84660231 w 33"/>
                  <a:gd name="T21" fmla="*/ 155220463 h 11"/>
                  <a:gd name="T22" fmla="*/ 0 w 33"/>
                  <a:gd name="T23" fmla="*/ 70553734 h 11"/>
                  <a:gd name="T24" fmla="*/ 0 w 33"/>
                  <a:gd name="T25" fmla="*/ 70553734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11"/>
                  <a:gd name="T41" fmla="*/ 33 w 33"/>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11">
                    <a:moveTo>
                      <a:pt x="0" y="5"/>
                    </a:moveTo>
                    <a:lnTo>
                      <a:pt x="0" y="5"/>
                    </a:lnTo>
                    <a:lnTo>
                      <a:pt x="11" y="0"/>
                    </a:lnTo>
                    <a:lnTo>
                      <a:pt x="17" y="0"/>
                    </a:lnTo>
                    <a:lnTo>
                      <a:pt x="28" y="5"/>
                    </a:lnTo>
                    <a:lnTo>
                      <a:pt x="33" y="0"/>
                    </a:lnTo>
                    <a:lnTo>
                      <a:pt x="33" y="5"/>
                    </a:lnTo>
                    <a:lnTo>
                      <a:pt x="33" y="11"/>
                    </a:lnTo>
                    <a:lnTo>
                      <a:pt x="17" y="11"/>
                    </a:lnTo>
                    <a:lnTo>
                      <a:pt x="6" y="11"/>
                    </a:lnTo>
                    <a:lnTo>
                      <a:pt x="0" y="5"/>
                    </a:lnTo>
                    <a:close/>
                  </a:path>
                </a:pathLst>
              </a:custGeom>
              <a:solidFill>
                <a:srgbClr val="FFFFFF"/>
              </a:solidFill>
              <a:ln w="9525">
                <a:noFill/>
                <a:round/>
                <a:headEnd/>
                <a:tailEnd/>
              </a:ln>
            </p:spPr>
            <p:txBody>
              <a:bodyPr/>
              <a:lstStyle/>
              <a:p>
                <a:endParaRPr lang="da-DK"/>
              </a:p>
            </p:txBody>
          </p:sp>
          <p:sp>
            <p:nvSpPr>
              <p:cNvPr id="30" name="Freeform 1518"/>
              <p:cNvSpPr>
                <a:spLocks/>
              </p:cNvSpPr>
              <p:nvPr/>
            </p:nvSpPr>
            <p:spPr bwMode="auto">
              <a:xfrm>
                <a:off x="-6249243" y="-5781259"/>
                <a:ext cx="206599" cy="41321"/>
              </a:xfrm>
              <a:custGeom>
                <a:avLst/>
                <a:gdLst>
                  <a:gd name="T0" fmla="*/ 776057234 w 55"/>
                  <a:gd name="T1" fmla="*/ 155220463 h 11"/>
                  <a:gd name="T2" fmla="*/ 776057234 w 55"/>
                  <a:gd name="T3" fmla="*/ 155220463 h 11"/>
                  <a:gd name="T4" fmla="*/ 550293422 w 55"/>
                  <a:gd name="T5" fmla="*/ 155220463 h 11"/>
                  <a:gd name="T6" fmla="*/ 310424420 w 55"/>
                  <a:gd name="T7" fmla="*/ 155220463 h 11"/>
                  <a:gd name="T8" fmla="*/ 84660520 w 55"/>
                  <a:gd name="T9" fmla="*/ 155220463 h 11"/>
                  <a:gd name="T10" fmla="*/ 0 w 55"/>
                  <a:gd name="T11" fmla="*/ 84666729 h 11"/>
                  <a:gd name="T12" fmla="*/ 0 w 55"/>
                  <a:gd name="T13" fmla="*/ 84666729 h 11"/>
                  <a:gd name="T14" fmla="*/ 310424420 w 55"/>
                  <a:gd name="T15" fmla="*/ 0 h 11"/>
                  <a:gd name="T16" fmla="*/ 620845083 w 55"/>
                  <a:gd name="T17" fmla="*/ 84666729 h 11"/>
                  <a:gd name="T18" fmla="*/ 776057234 w 55"/>
                  <a:gd name="T19" fmla="*/ 155220463 h 11"/>
                  <a:gd name="T20" fmla="*/ 776057234 w 55"/>
                  <a:gd name="T21" fmla="*/ 155220463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
                  <a:gd name="T34" fmla="*/ 0 h 11"/>
                  <a:gd name="T35" fmla="*/ 55 w 55"/>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 h="11">
                    <a:moveTo>
                      <a:pt x="55" y="11"/>
                    </a:moveTo>
                    <a:lnTo>
                      <a:pt x="55" y="11"/>
                    </a:lnTo>
                    <a:lnTo>
                      <a:pt x="39" y="11"/>
                    </a:lnTo>
                    <a:lnTo>
                      <a:pt x="22" y="11"/>
                    </a:lnTo>
                    <a:lnTo>
                      <a:pt x="6" y="11"/>
                    </a:lnTo>
                    <a:lnTo>
                      <a:pt x="0" y="6"/>
                    </a:lnTo>
                    <a:lnTo>
                      <a:pt x="22" y="0"/>
                    </a:lnTo>
                    <a:lnTo>
                      <a:pt x="44" y="6"/>
                    </a:lnTo>
                    <a:lnTo>
                      <a:pt x="55" y="11"/>
                    </a:lnTo>
                    <a:close/>
                  </a:path>
                </a:pathLst>
              </a:custGeom>
              <a:solidFill>
                <a:srgbClr val="FFFFFF"/>
              </a:solidFill>
              <a:ln w="9525">
                <a:noFill/>
                <a:round/>
                <a:headEnd/>
                <a:tailEnd/>
              </a:ln>
            </p:spPr>
            <p:txBody>
              <a:bodyPr/>
              <a:lstStyle/>
              <a:p>
                <a:endParaRPr lang="da-DK"/>
              </a:p>
            </p:txBody>
          </p:sp>
          <p:sp>
            <p:nvSpPr>
              <p:cNvPr id="31" name="Freeform 1519"/>
              <p:cNvSpPr>
                <a:spLocks/>
              </p:cNvSpPr>
              <p:nvPr/>
            </p:nvSpPr>
            <p:spPr bwMode="auto">
              <a:xfrm>
                <a:off x="-6391984" y="-5781259"/>
                <a:ext cx="105177" cy="41321"/>
              </a:xfrm>
              <a:custGeom>
                <a:avLst/>
                <a:gdLst>
                  <a:gd name="T0" fmla="*/ 395078629 w 28"/>
                  <a:gd name="T1" fmla="*/ 0 h 11"/>
                  <a:gd name="T2" fmla="*/ 395078629 w 28"/>
                  <a:gd name="T3" fmla="*/ 0 h 11"/>
                  <a:gd name="T4" fmla="*/ 395078629 w 28"/>
                  <a:gd name="T5" fmla="*/ 84666729 h 11"/>
                  <a:gd name="T6" fmla="*/ 395078629 w 28"/>
                  <a:gd name="T7" fmla="*/ 84666729 h 11"/>
                  <a:gd name="T8" fmla="*/ 395078629 w 28"/>
                  <a:gd name="T9" fmla="*/ 155220463 h 11"/>
                  <a:gd name="T10" fmla="*/ 310418679 w 28"/>
                  <a:gd name="T11" fmla="*/ 155220463 h 11"/>
                  <a:gd name="T12" fmla="*/ 310418679 w 28"/>
                  <a:gd name="T13" fmla="*/ 155220463 h 11"/>
                  <a:gd name="T14" fmla="*/ 310418679 w 28"/>
                  <a:gd name="T15" fmla="*/ 84666729 h 11"/>
                  <a:gd name="T16" fmla="*/ 155211218 w 28"/>
                  <a:gd name="T17" fmla="*/ 155220463 h 11"/>
                  <a:gd name="T18" fmla="*/ 84659979 w 28"/>
                  <a:gd name="T19" fmla="*/ 84666729 h 11"/>
                  <a:gd name="T20" fmla="*/ 0 w 28"/>
                  <a:gd name="T21" fmla="*/ 84666729 h 11"/>
                  <a:gd name="T22" fmla="*/ 0 w 28"/>
                  <a:gd name="T23" fmla="*/ 84666729 h 11"/>
                  <a:gd name="T24" fmla="*/ 0 w 28"/>
                  <a:gd name="T25" fmla="*/ 84666729 h 11"/>
                  <a:gd name="T26" fmla="*/ 0 w 28"/>
                  <a:gd name="T27" fmla="*/ 155220463 h 11"/>
                  <a:gd name="T28" fmla="*/ 0 w 28"/>
                  <a:gd name="T29" fmla="*/ 155220463 h 11"/>
                  <a:gd name="T30" fmla="*/ 0 w 28"/>
                  <a:gd name="T31" fmla="*/ 0 h 11"/>
                  <a:gd name="T32" fmla="*/ 0 w 28"/>
                  <a:gd name="T33" fmla="*/ 0 h 11"/>
                  <a:gd name="T34" fmla="*/ 239867411 w 28"/>
                  <a:gd name="T35" fmla="*/ 0 h 11"/>
                  <a:gd name="T36" fmla="*/ 310418679 w 28"/>
                  <a:gd name="T37" fmla="*/ 0 h 11"/>
                  <a:gd name="T38" fmla="*/ 395078629 w 28"/>
                  <a:gd name="T39" fmla="*/ 0 h 11"/>
                  <a:gd name="T40" fmla="*/ 395078629 w 28"/>
                  <a:gd name="T41" fmla="*/ 0 h 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
                  <a:gd name="T64" fmla="*/ 0 h 11"/>
                  <a:gd name="T65" fmla="*/ 28 w 28"/>
                  <a:gd name="T66" fmla="*/ 11 h 1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 h="11">
                    <a:moveTo>
                      <a:pt x="28" y="0"/>
                    </a:moveTo>
                    <a:lnTo>
                      <a:pt x="28" y="0"/>
                    </a:lnTo>
                    <a:lnTo>
                      <a:pt x="28" y="6"/>
                    </a:lnTo>
                    <a:lnTo>
                      <a:pt x="28" y="11"/>
                    </a:lnTo>
                    <a:lnTo>
                      <a:pt x="22" y="11"/>
                    </a:lnTo>
                    <a:lnTo>
                      <a:pt x="22" y="6"/>
                    </a:lnTo>
                    <a:lnTo>
                      <a:pt x="11" y="11"/>
                    </a:lnTo>
                    <a:lnTo>
                      <a:pt x="6" y="6"/>
                    </a:lnTo>
                    <a:lnTo>
                      <a:pt x="0" y="6"/>
                    </a:lnTo>
                    <a:lnTo>
                      <a:pt x="0" y="11"/>
                    </a:lnTo>
                    <a:lnTo>
                      <a:pt x="0" y="0"/>
                    </a:lnTo>
                    <a:lnTo>
                      <a:pt x="17" y="0"/>
                    </a:lnTo>
                    <a:lnTo>
                      <a:pt x="22" y="0"/>
                    </a:lnTo>
                    <a:lnTo>
                      <a:pt x="28" y="0"/>
                    </a:lnTo>
                    <a:close/>
                  </a:path>
                </a:pathLst>
              </a:custGeom>
              <a:solidFill>
                <a:srgbClr val="FFFFFF"/>
              </a:solidFill>
              <a:ln w="9525">
                <a:noFill/>
                <a:round/>
                <a:headEnd/>
                <a:tailEnd/>
              </a:ln>
            </p:spPr>
            <p:txBody>
              <a:bodyPr/>
              <a:lstStyle/>
              <a:p>
                <a:endParaRPr lang="da-DK"/>
              </a:p>
            </p:txBody>
          </p:sp>
          <p:sp>
            <p:nvSpPr>
              <p:cNvPr id="32" name="Freeform 1520"/>
              <p:cNvSpPr>
                <a:spLocks/>
              </p:cNvSpPr>
              <p:nvPr/>
            </p:nvSpPr>
            <p:spPr bwMode="auto">
              <a:xfrm>
                <a:off x="-6226705" y="-6209498"/>
                <a:ext cx="123959" cy="37565"/>
              </a:xfrm>
              <a:custGeom>
                <a:avLst/>
                <a:gdLst>
                  <a:gd name="T0" fmla="*/ 70551449 w 33"/>
                  <a:gd name="T1" fmla="*/ 0 h 10"/>
                  <a:gd name="T2" fmla="*/ 70551449 w 33"/>
                  <a:gd name="T3" fmla="*/ 0 h 10"/>
                  <a:gd name="T4" fmla="*/ 70551449 w 33"/>
                  <a:gd name="T5" fmla="*/ 0 h 10"/>
                  <a:gd name="T6" fmla="*/ 155211680 w 33"/>
                  <a:gd name="T7" fmla="*/ 70558342 h 10"/>
                  <a:gd name="T8" fmla="*/ 225759344 w 33"/>
                  <a:gd name="T9" fmla="*/ 0 h 10"/>
                  <a:gd name="T10" fmla="*/ 380971024 w 33"/>
                  <a:gd name="T11" fmla="*/ 0 h 10"/>
                  <a:gd name="T12" fmla="*/ 465631226 w 33"/>
                  <a:gd name="T13" fmla="*/ 70558342 h 10"/>
                  <a:gd name="T14" fmla="*/ 465631226 w 33"/>
                  <a:gd name="T15" fmla="*/ 141112927 h 10"/>
                  <a:gd name="T16" fmla="*/ 465631226 w 33"/>
                  <a:gd name="T17" fmla="*/ 141112927 h 10"/>
                  <a:gd name="T18" fmla="*/ 155211680 w 33"/>
                  <a:gd name="T19" fmla="*/ 141112927 h 10"/>
                  <a:gd name="T20" fmla="*/ 0 w 33"/>
                  <a:gd name="T21" fmla="*/ 70558342 h 10"/>
                  <a:gd name="T22" fmla="*/ 70551449 w 33"/>
                  <a:gd name="T23" fmla="*/ 0 h 10"/>
                  <a:gd name="T24" fmla="*/ 70551449 w 33"/>
                  <a:gd name="T25" fmla="*/ 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10"/>
                  <a:gd name="T41" fmla="*/ 33 w 33"/>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10">
                    <a:moveTo>
                      <a:pt x="5" y="0"/>
                    </a:moveTo>
                    <a:lnTo>
                      <a:pt x="5" y="0"/>
                    </a:lnTo>
                    <a:lnTo>
                      <a:pt x="11" y="5"/>
                    </a:lnTo>
                    <a:lnTo>
                      <a:pt x="16" y="0"/>
                    </a:lnTo>
                    <a:lnTo>
                      <a:pt x="27" y="0"/>
                    </a:lnTo>
                    <a:lnTo>
                      <a:pt x="33" y="5"/>
                    </a:lnTo>
                    <a:lnTo>
                      <a:pt x="33" y="10"/>
                    </a:lnTo>
                    <a:lnTo>
                      <a:pt x="11" y="10"/>
                    </a:lnTo>
                    <a:lnTo>
                      <a:pt x="0" y="5"/>
                    </a:lnTo>
                    <a:lnTo>
                      <a:pt x="5" y="0"/>
                    </a:lnTo>
                    <a:close/>
                  </a:path>
                </a:pathLst>
              </a:custGeom>
              <a:solidFill>
                <a:srgbClr val="FFFFFF"/>
              </a:solidFill>
              <a:ln w="9525">
                <a:noFill/>
                <a:round/>
                <a:headEnd/>
                <a:tailEnd/>
              </a:ln>
            </p:spPr>
            <p:txBody>
              <a:bodyPr/>
              <a:lstStyle/>
              <a:p>
                <a:endParaRPr lang="da-DK"/>
              </a:p>
            </p:txBody>
          </p:sp>
          <p:sp>
            <p:nvSpPr>
              <p:cNvPr id="33" name="Freeform 1521"/>
              <p:cNvSpPr>
                <a:spLocks/>
              </p:cNvSpPr>
              <p:nvPr/>
            </p:nvSpPr>
            <p:spPr bwMode="auto">
              <a:xfrm>
                <a:off x="-6226705" y="-6292141"/>
                <a:ext cx="101421" cy="60104"/>
              </a:xfrm>
              <a:custGeom>
                <a:avLst/>
                <a:gdLst>
                  <a:gd name="T0" fmla="*/ 0 w 27"/>
                  <a:gd name="T1" fmla="*/ 155226078 h 16"/>
                  <a:gd name="T2" fmla="*/ 0 w 27"/>
                  <a:gd name="T3" fmla="*/ 155226078 h 16"/>
                  <a:gd name="T4" fmla="*/ 70551462 w 27"/>
                  <a:gd name="T5" fmla="*/ 70558335 h 16"/>
                  <a:gd name="T6" fmla="*/ 70551462 w 27"/>
                  <a:gd name="T7" fmla="*/ 0 h 16"/>
                  <a:gd name="T8" fmla="*/ 70551462 w 27"/>
                  <a:gd name="T9" fmla="*/ 0 h 16"/>
                  <a:gd name="T10" fmla="*/ 155211708 w 27"/>
                  <a:gd name="T11" fmla="*/ 70558335 h 16"/>
                  <a:gd name="T12" fmla="*/ 310419660 w 27"/>
                  <a:gd name="T13" fmla="*/ 155226078 h 16"/>
                  <a:gd name="T14" fmla="*/ 380971093 w 27"/>
                  <a:gd name="T15" fmla="*/ 155226078 h 16"/>
                  <a:gd name="T16" fmla="*/ 310419660 w 27"/>
                  <a:gd name="T17" fmla="*/ 225780627 h 16"/>
                  <a:gd name="T18" fmla="*/ 310419660 w 27"/>
                  <a:gd name="T19" fmla="*/ 225780627 h 16"/>
                  <a:gd name="T20" fmla="*/ 310419660 w 27"/>
                  <a:gd name="T21" fmla="*/ 155226078 h 16"/>
                  <a:gd name="T22" fmla="*/ 225759385 w 27"/>
                  <a:gd name="T23" fmla="*/ 155226078 h 16"/>
                  <a:gd name="T24" fmla="*/ 0 w 27"/>
                  <a:gd name="T25" fmla="*/ 155226078 h 16"/>
                  <a:gd name="T26" fmla="*/ 0 w 27"/>
                  <a:gd name="T27" fmla="*/ 155226078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
                  <a:gd name="T43" fmla="*/ 0 h 16"/>
                  <a:gd name="T44" fmla="*/ 27 w 27"/>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 h="16">
                    <a:moveTo>
                      <a:pt x="0" y="11"/>
                    </a:moveTo>
                    <a:lnTo>
                      <a:pt x="0" y="11"/>
                    </a:lnTo>
                    <a:lnTo>
                      <a:pt x="5" y="5"/>
                    </a:lnTo>
                    <a:lnTo>
                      <a:pt x="5" y="0"/>
                    </a:lnTo>
                    <a:lnTo>
                      <a:pt x="11" y="5"/>
                    </a:lnTo>
                    <a:lnTo>
                      <a:pt x="22" y="11"/>
                    </a:lnTo>
                    <a:lnTo>
                      <a:pt x="27" y="11"/>
                    </a:lnTo>
                    <a:lnTo>
                      <a:pt x="22" y="16"/>
                    </a:lnTo>
                    <a:lnTo>
                      <a:pt x="22" y="11"/>
                    </a:lnTo>
                    <a:lnTo>
                      <a:pt x="16" y="11"/>
                    </a:lnTo>
                    <a:lnTo>
                      <a:pt x="0" y="11"/>
                    </a:lnTo>
                    <a:close/>
                  </a:path>
                </a:pathLst>
              </a:custGeom>
              <a:solidFill>
                <a:srgbClr val="FFFFFF"/>
              </a:solidFill>
              <a:ln w="9525">
                <a:noFill/>
                <a:round/>
                <a:headEnd/>
                <a:tailEnd/>
              </a:ln>
            </p:spPr>
            <p:txBody>
              <a:bodyPr/>
              <a:lstStyle/>
              <a:p>
                <a:endParaRPr lang="da-DK"/>
              </a:p>
            </p:txBody>
          </p:sp>
          <p:sp>
            <p:nvSpPr>
              <p:cNvPr id="34" name="Freeform 1522"/>
              <p:cNvSpPr>
                <a:spLocks/>
              </p:cNvSpPr>
              <p:nvPr/>
            </p:nvSpPr>
            <p:spPr bwMode="auto">
              <a:xfrm>
                <a:off x="-6369446" y="-6292141"/>
                <a:ext cx="60101" cy="60104"/>
              </a:xfrm>
              <a:custGeom>
                <a:avLst/>
                <a:gdLst>
                  <a:gd name="T0" fmla="*/ 70551057 w 16"/>
                  <a:gd name="T1" fmla="*/ 0 h 16"/>
                  <a:gd name="T2" fmla="*/ 70551057 w 16"/>
                  <a:gd name="T3" fmla="*/ 0 h 16"/>
                  <a:gd name="T4" fmla="*/ 70551057 w 16"/>
                  <a:gd name="T5" fmla="*/ 70558335 h 16"/>
                  <a:gd name="T6" fmla="*/ 70551057 w 16"/>
                  <a:gd name="T7" fmla="*/ 70558335 h 16"/>
                  <a:gd name="T8" fmla="*/ 225758089 w 16"/>
                  <a:gd name="T9" fmla="*/ 0 h 16"/>
                  <a:gd name="T10" fmla="*/ 225758089 w 16"/>
                  <a:gd name="T11" fmla="*/ 0 h 16"/>
                  <a:gd name="T12" fmla="*/ 225758089 w 16"/>
                  <a:gd name="T13" fmla="*/ 155226078 h 16"/>
                  <a:gd name="T14" fmla="*/ 225758089 w 16"/>
                  <a:gd name="T15" fmla="*/ 155226078 h 16"/>
                  <a:gd name="T16" fmla="*/ 70551057 w 16"/>
                  <a:gd name="T17" fmla="*/ 225780627 h 16"/>
                  <a:gd name="T18" fmla="*/ 0 w 16"/>
                  <a:gd name="T19" fmla="*/ 155226078 h 16"/>
                  <a:gd name="T20" fmla="*/ 0 w 16"/>
                  <a:gd name="T21" fmla="*/ 70558335 h 16"/>
                  <a:gd name="T22" fmla="*/ 70551057 w 16"/>
                  <a:gd name="T23" fmla="*/ 0 h 16"/>
                  <a:gd name="T24" fmla="*/ 70551057 w 16"/>
                  <a:gd name="T25" fmla="*/ 0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6"/>
                  <a:gd name="T41" fmla="*/ 16 w 16"/>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6">
                    <a:moveTo>
                      <a:pt x="5" y="0"/>
                    </a:moveTo>
                    <a:lnTo>
                      <a:pt x="5" y="0"/>
                    </a:lnTo>
                    <a:lnTo>
                      <a:pt x="5" y="5"/>
                    </a:lnTo>
                    <a:lnTo>
                      <a:pt x="16" y="0"/>
                    </a:lnTo>
                    <a:lnTo>
                      <a:pt x="16" y="11"/>
                    </a:lnTo>
                    <a:lnTo>
                      <a:pt x="5" y="16"/>
                    </a:lnTo>
                    <a:lnTo>
                      <a:pt x="0" y="11"/>
                    </a:lnTo>
                    <a:lnTo>
                      <a:pt x="0" y="5"/>
                    </a:lnTo>
                    <a:lnTo>
                      <a:pt x="5" y="0"/>
                    </a:lnTo>
                    <a:close/>
                  </a:path>
                </a:pathLst>
              </a:custGeom>
              <a:solidFill>
                <a:srgbClr val="FFFFFF"/>
              </a:solidFill>
              <a:ln w="9525">
                <a:noFill/>
                <a:round/>
                <a:headEnd/>
                <a:tailEnd/>
              </a:ln>
            </p:spPr>
            <p:txBody>
              <a:bodyPr/>
              <a:lstStyle/>
              <a:p>
                <a:endParaRPr lang="da-DK"/>
              </a:p>
            </p:txBody>
          </p:sp>
          <p:sp>
            <p:nvSpPr>
              <p:cNvPr id="35" name="Freeform 1523"/>
              <p:cNvSpPr>
                <a:spLocks/>
              </p:cNvSpPr>
              <p:nvPr/>
            </p:nvSpPr>
            <p:spPr bwMode="auto">
              <a:xfrm>
                <a:off x="-6391984" y="-6232037"/>
                <a:ext cx="105177" cy="60104"/>
              </a:xfrm>
              <a:custGeom>
                <a:avLst/>
                <a:gdLst>
                  <a:gd name="T0" fmla="*/ 310418679 w 28"/>
                  <a:gd name="T1" fmla="*/ 225780627 h 16"/>
                  <a:gd name="T2" fmla="*/ 310418679 w 28"/>
                  <a:gd name="T3" fmla="*/ 225780627 h 16"/>
                  <a:gd name="T4" fmla="*/ 239867411 w 28"/>
                  <a:gd name="T5" fmla="*/ 155226078 h 16"/>
                  <a:gd name="T6" fmla="*/ 0 w 28"/>
                  <a:gd name="T7" fmla="*/ 155226078 h 16"/>
                  <a:gd name="T8" fmla="*/ 0 w 28"/>
                  <a:gd name="T9" fmla="*/ 155226078 h 16"/>
                  <a:gd name="T10" fmla="*/ 0 w 28"/>
                  <a:gd name="T11" fmla="*/ 84667742 h 16"/>
                  <a:gd name="T12" fmla="*/ 0 w 28"/>
                  <a:gd name="T13" fmla="*/ 0 h 16"/>
                  <a:gd name="T14" fmla="*/ 0 w 28"/>
                  <a:gd name="T15" fmla="*/ 0 h 16"/>
                  <a:gd name="T16" fmla="*/ 0 w 28"/>
                  <a:gd name="T17" fmla="*/ 155226078 h 16"/>
                  <a:gd name="T18" fmla="*/ 0 w 28"/>
                  <a:gd name="T19" fmla="*/ 155226078 h 16"/>
                  <a:gd name="T20" fmla="*/ 84659979 w 28"/>
                  <a:gd name="T21" fmla="*/ 84667742 h 16"/>
                  <a:gd name="T22" fmla="*/ 239867411 w 28"/>
                  <a:gd name="T23" fmla="*/ 84667742 h 16"/>
                  <a:gd name="T24" fmla="*/ 395078629 w 28"/>
                  <a:gd name="T25" fmla="*/ 84667742 h 16"/>
                  <a:gd name="T26" fmla="*/ 395078629 w 28"/>
                  <a:gd name="T27" fmla="*/ 84667742 h 16"/>
                  <a:gd name="T28" fmla="*/ 395078629 w 28"/>
                  <a:gd name="T29" fmla="*/ 155226078 h 16"/>
                  <a:gd name="T30" fmla="*/ 395078629 w 28"/>
                  <a:gd name="T31" fmla="*/ 155226078 h 16"/>
                  <a:gd name="T32" fmla="*/ 395078629 w 28"/>
                  <a:gd name="T33" fmla="*/ 225780627 h 16"/>
                  <a:gd name="T34" fmla="*/ 310418679 w 28"/>
                  <a:gd name="T35" fmla="*/ 225780627 h 16"/>
                  <a:gd name="T36" fmla="*/ 310418679 w 28"/>
                  <a:gd name="T37" fmla="*/ 225780627 h 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16"/>
                  <a:gd name="T59" fmla="*/ 28 w 28"/>
                  <a:gd name="T60" fmla="*/ 16 h 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16">
                    <a:moveTo>
                      <a:pt x="22" y="16"/>
                    </a:moveTo>
                    <a:lnTo>
                      <a:pt x="22" y="16"/>
                    </a:lnTo>
                    <a:lnTo>
                      <a:pt x="17" y="11"/>
                    </a:lnTo>
                    <a:lnTo>
                      <a:pt x="0" y="11"/>
                    </a:lnTo>
                    <a:lnTo>
                      <a:pt x="0" y="6"/>
                    </a:lnTo>
                    <a:lnTo>
                      <a:pt x="0" y="0"/>
                    </a:lnTo>
                    <a:lnTo>
                      <a:pt x="0" y="11"/>
                    </a:lnTo>
                    <a:lnTo>
                      <a:pt x="6" y="6"/>
                    </a:lnTo>
                    <a:lnTo>
                      <a:pt x="17" y="6"/>
                    </a:lnTo>
                    <a:lnTo>
                      <a:pt x="28" y="6"/>
                    </a:lnTo>
                    <a:lnTo>
                      <a:pt x="28" y="11"/>
                    </a:lnTo>
                    <a:lnTo>
                      <a:pt x="28" y="16"/>
                    </a:lnTo>
                    <a:lnTo>
                      <a:pt x="22" y="16"/>
                    </a:lnTo>
                    <a:close/>
                  </a:path>
                </a:pathLst>
              </a:custGeom>
              <a:solidFill>
                <a:srgbClr val="FFFFFF"/>
              </a:solidFill>
              <a:ln w="9525">
                <a:noFill/>
                <a:round/>
                <a:headEnd/>
                <a:tailEnd/>
              </a:ln>
            </p:spPr>
            <p:txBody>
              <a:bodyPr/>
              <a:lstStyle/>
              <a:p>
                <a:endParaRPr lang="da-DK"/>
              </a:p>
            </p:txBody>
          </p:sp>
          <p:sp>
            <p:nvSpPr>
              <p:cNvPr id="36" name="Freeform 1524"/>
              <p:cNvSpPr>
                <a:spLocks/>
              </p:cNvSpPr>
              <p:nvPr/>
            </p:nvSpPr>
            <p:spPr bwMode="auto">
              <a:xfrm>
                <a:off x="-6249243" y="-6149394"/>
                <a:ext cx="146497" cy="41321"/>
              </a:xfrm>
              <a:custGeom>
                <a:avLst/>
                <a:gdLst>
                  <a:gd name="T0" fmla="*/ 0 w 39"/>
                  <a:gd name="T1" fmla="*/ 0 h 11"/>
                  <a:gd name="T2" fmla="*/ 0 w 39"/>
                  <a:gd name="T3" fmla="*/ 0 h 11"/>
                  <a:gd name="T4" fmla="*/ 239871899 w 39"/>
                  <a:gd name="T5" fmla="*/ 0 h 11"/>
                  <a:gd name="T6" fmla="*/ 395079834 w 39"/>
                  <a:gd name="T7" fmla="*/ 0 h 11"/>
                  <a:gd name="T8" fmla="*/ 550291584 w 39"/>
                  <a:gd name="T9" fmla="*/ 155220463 h 11"/>
                  <a:gd name="T10" fmla="*/ 550291584 w 39"/>
                  <a:gd name="T11" fmla="*/ 155220463 h 11"/>
                  <a:gd name="T12" fmla="*/ 155211691 w 39"/>
                  <a:gd name="T13" fmla="*/ 70553734 h 11"/>
                  <a:gd name="T14" fmla="*/ 84660237 w 39"/>
                  <a:gd name="T15" fmla="*/ 70553734 h 11"/>
                  <a:gd name="T16" fmla="*/ 0 w 39"/>
                  <a:gd name="T17" fmla="*/ 0 h 11"/>
                  <a:gd name="T18" fmla="*/ 0 w 39"/>
                  <a:gd name="T19" fmla="*/ 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11"/>
                  <a:gd name="T32" fmla="*/ 39 w 39"/>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11">
                    <a:moveTo>
                      <a:pt x="0" y="0"/>
                    </a:moveTo>
                    <a:lnTo>
                      <a:pt x="0" y="0"/>
                    </a:lnTo>
                    <a:lnTo>
                      <a:pt x="17" y="0"/>
                    </a:lnTo>
                    <a:lnTo>
                      <a:pt x="28" y="0"/>
                    </a:lnTo>
                    <a:lnTo>
                      <a:pt x="39" y="11"/>
                    </a:lnTo>
                    <a:lnTo>
                      <a:pt x="11" y="5"/>
                    </a:lnTo>
                    <a:lnTo>
                      <a:pt x="6" y="5"/>
                    </a:lnTo>
                    <a:lnTo>
                      <a:pt x="0" y="0"/>
                    </a:lnTo>
                    <a:close/>
                  </a:path>
                </a:pathLst>
              </a:custGeom>
              <a:solidFill>
                <a:srgbClr val="FFFFFF"/>
              </a:solidFill>
              <a:ln w="9525">
                <a:noFill/>
                <a:round/>
                <a:headEnd/>
                <a:tailEnd/>
              </a:ln>
            </p:spPr>
            <p:txBody>
              <a:bodyPr/>
              <a:lstStyle/>
              <a:p>
                <a:endParaRPr lang="da-DK"/>
              </a:p>
            </p:txBody>
          </p:sp>
          <p:sp>
            <p:nvSpPr>
              <p:cNvPr id="37" name="Freeform 1525"/>
              <p:cNvSpPr>
                <a:spLocks/>
              </p:cNvSpPr>
              <p:nvPr/>
            </p:nvSpPr>
            <p:spPr bwMode="auto">
              <a:xfrm>
                <a:off x="-6391984" y="-6171933"/>
                <a:ext cx="105177" cy="63860"/>
              </a:xfrm>
              <a:custGeom>
                <a:avLst/>
                <a:gdLst>
                  <a:gd name="T0" fmla="*/ 310418679 w 28"/>
                  <a:gd name="T1" fmla="*/ 239888163 h 17"/>
                  <a:gd name="T2" fmla="*/ 310418679 w 28"/>
                  <a:gd name="T3" fmla="*/ 239888163 h 17"/>
                  <a:gd name="T4" fmla="*/ 310418679 w 28"/>
                  <a:gd name="T5" fmla="*/ 155221110 h 17"/>
                  <a:gd name="T6" fmla="*/ 155211218 w 28"/>
                  <a:gd name="T7" fmla="*/ 155221110 h 17"/>
                  <a:gd name="T8" fmla="*/ 0 w 28"/>
                  <a:gd name="T9" fmla="*/ 155221110 h 17"/>
                  <a:gd name="T10" fmla="*/ 0 w 28"/>
                  <a:gd name="T11" fmla="*/ 155221110 h 17"/>
                  <a:gd name="T12" fmla="*/ 0 w 28"/>
                  <a:gd name="T13" fmla="*/ 84667082 h 17"/>
                  <a:gd name="T14" fmla="*/ 155211218 w 28"/>
                  <a:gd name="T15" fmla="*/ 0 h 17"/>
                  <a:gd name="T16" fmla="*/ 395078629 w 28"/>
                  <a:gd name="T17" fmla="*/ 84667082 h 17"/>
                  <a:gd name="T18" fmla="*/ 395078629 w 28"/>
                  <a:gd name="T19" fmla="*/ 84667082 h 17"/>
                  <a:gd name="T20" fmla="*/ 395078629 w 28"/>
                  <a:gd name="T21" fmla="*/ 155221110 h 17"/>
                  <a:gd name="T22" fmla="*/ 395078629 w 28"/>
                  <a:gd name="T23" fmla="*/ 155221110 h 17"/>
                  <a:gd name="T24" fmla="*/ 395078629 w 28"/>
                  <a:gd name="T25" fmla="*/ 155221110 h 17"/>
                  <a:gd name="T26" fmla="*/ 310418679 w 28"/>
                  <a:gd name="T27" fmla="*/ 239888163 h 17"/>
                  <a:gd name="T28" fmla="*/ 310418679 w 28"/>
                  <a:gd name="T29" fmla="*/ 239888163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17"/>
                  <a:gd name="T47" fmla="*/ 28 w 28"/>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17">
                    <a:moveTo>
                      <a:pt x="22" y="17"/>
                    </a:moveTo>
                    <a:lnTo>
                      <a:pt x="22" y="17"/>
                    </a:lnTo>
                    <a:lnTo>
                      <a:pt x="22" y="11"/>
                    </a:lnTo>
                    <a:lnTo>
                      <a:pt x="11" y="11"/>
                    </a:lnTo>
                    <a:lnTo>
                      <a:pt x="0" y="11"/>
                    </a:lnTo>
                    <a:lnTo>
                      <a:pt x="0" y="6"/>
                    </a:lnTo>
                    <a:lnTo>
                      <a:pt x="11" y="0"/>
                    </a:lnTo>
                    <a:lnTo>
                      <a:pt x="28" y="6"/>
                    </a:lnTo>
                    <a:lnTo>
                      <a:pt x="28" y="11"/>
                    </a:lnTo>
                    <a:lnTo>
                      <a:pt x="22" y="17"/>
                    </a:lnTo>
                    <a:close/>
                  </a:path>
                </a:pathLst>
              </a:custGeom>
              <a:solidFill>
                <a:srgbClr val="FFFFFF"/>
              </a:solidFill>
              <a:ln w="9525">
                <a:noFill/>
                <a:round/>
                <a:headEnd/>
                <a:tailEnd/>
              </a:ln>
            </p:spPr>
            <p:txBody>
              <a:bodyPr/>
              <a:lstStyle/>
              <a:p>
                <a:endParaRPr lang="da-DK"/>
              </a:p>
            </p:txBody>
          </p:sp>
          <p:sp>
            <p:nvSpPr>
              <p:cNvPr id="38" name="Freeform 1526"/>
              <p:cNvSpPr>
                <a:spLocks/>
              </p:cNvSpPr>
              <p:nvPr/>
            </p:nvSpPr>
            <p:spPr bwMode="auto">
              <a:xfrm>
                <a:off x="-6226705" y="-6108073"/>
                <a:ext cx="123959" cy="41321"/>
              </a:xfrm>
              <a:custGeom>
                <a:avLst/>
                <a:gdLst>
                  <a:gd name="T0" fmla="*/ 380971024 w 33"/>
                  <a:gd name="T1" fmla="*/ 155220463 h 11"/>
                  <a:gd name="T2" fmla="*/ 380971024 w 33"/>
                  <a:gd name="T3" fmla="*/ 155220463 h 11"/>
                  <a:gd name="T4" fmla="*/ 225759344 w 33"/>
                  <a:gd name="T5" fmla="*/ 155220463 h 11"/>
                  <a:gd name="T6" fmla="*/ 0 w 33"/>
                  <a:gd name="T7" fmla="*/ 155220463 h 11"/>
                  <a:gd name="T8" fmla="*/ 0 w 33"/>
                  <a:gd name="T9" fmla="*/ 155220463 h 11"/>
                  <a:gd name="T10" fmla="*/ 0 w 33"/>
                  <a:gd name="T11" fmla="*/ 70553734 h 11"/>
                  <a:gd name="T12" fmla="*/ 0 w 33"/>
                  <a:gd name="T13" fmla="*/ 70553734 h 11"/>
                  <a:gd name="T14" fmla="*/ 70551449 w 33"/>
                  <a:gd name="T15" fmla="*/ 0 h 11"/>
                  <a:gd name="T16" fmla="*/ 70551449 w 33"/>
                  <a:gd name="T17" fmla="*/ 0 h 11"/>
                  <a:gd name="T18" fmla="*/ 70551449 w 33"/>
                  <a:gd name="T19" fmla="*/ 0 h 11"/>
                  <a:gd name="T20" fmla="*/ 155211680 w 33"/>
                  <a:gd name="T21" fmla="*/ 70553734 h 11"/>
                  <a:gd name="T22" fmla="*/ 310419604 w 33"/>
                  <a:gd name="T23" fmla="*/ 70553734 h 11"/>
                  <a:gd name="T24" fmla="*/ 465631226 w 33"/>
                  <a:gd name="T25" fmla="*/ 70553734 h 11"/>
                  <a:gd name="T26" fmla="*/ 380971024 w 33"/>
                  <a:gd name="T27" fmla="*/ 155220463 h 11"/>
                  <a:gd name="T28" fmla="*/ 380971024 w 33"/>
                  <a:gd name="T29" fmla="*/ 155220463 h 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
                  <a:gd name="T46" fmla="*/ 0 h 11"/>
                  <a:gd name="T47" fmla="*/ 33 w 33"/>
                  <a:gd name="T48" fmla="*/ 11 h 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 h="11">
                    <a:moveTo>
                      <a:pt x="27" y="11"/>
                    </a:moveTo>
                    <a:lnTo>
                      <a:pt x="27" y="11"/>
                    </a:lnTo>
                    <a:lnTo>
                      <a:pt x="16" y="11"/>
                    </a:lnTo>
                    <a:lnTo>
                      <a:pt x="0" y="11"/>
                    </a:lnTo>
                    <a:lnTo>
                      <a:pt x="0" y="5"/>
                    </a:lnTo>
                    <a:lnTo>
                      <a:pt x="5" y="0"/>
                    </a:lnTo>
                    <a:lnTo>
                      <a:pt x="11" y="5"/>
                    </a:lnTo>
                    <a:lnTo>
                      <a:pt x="22" y="5"/>
                    </a:lnTo>
                    <a:lnTo>
                      <a:pt x="33" y="5"/>
                    </a:lnTo>
                    <a:lnTo>
                      <a:pt x="27" y="11"/>
                    </a:lnTo>
                    <a:close/>
                  </a:path>
                </a:pathLst>
              </a:custGeom>
              <a:solidFill>
                <a:srgbClr val="FFFFFF"/>
              </a:solidFill>
              <a:ln w="9525">
                <a:noFill/>
                <a:round/>
                <a:headEnd/>
                <a:tailEnd/>
              </a:ln>
            </p:spPr>
            <p:txBody>
              <a:bodyPr/>
              <a:lstStyle/>
              <a:p>
                <a:endParaRPr lang="da-DK"/>
              </a:p>
            </p:txBody>
          </p:sp>
          <p:sp>
            <p:nvSpPr>
              <p:cNvPr id="39" name="Freeform 1527"/>
              <p:cNvSpPr>
                <a:spLocks/>
              </p:cNvSpPr>
              <p:nvPr/>
            </p:nvSpPr>
            <p:spPr bwMode="auto">
              <a:xfrm>
                <a:off x="-6391984" y="-6108073"/>
                <a:ext cx="123959" cy="41321"/>
              </a:xfrm>
              <a:custGeom>
                <a:avLst/>
                <a:gdLst>
                  <a:gd name="T0" fmla="*/ 0 w 33"/>
                  <a:gd name="T1" fmla="*/ 155220463 h 11"/>
                  <a:gd name="T2" fmla="*/ 0 w 33"/>
                  <a:gd name="T3" fmla="*/ 155220463 h 11"/>
                  <a:gd name="T4" fmla="*/ 0 w 33"/>
                  <a:gd name="T5" fmla="*/ 0 h 11"/>
                  <a:gd name="T6" fmla="*/ 155211680 w 33"/>
                  <a:gd name="T7" fmla="*/ 0 h 11"/>
                  <a:gd name="T8" fmla="*/ 465631226 w 33"/>
                  <a:gd name="T9" fmla="*/ 0 h 11"/>
                  <a:gd name="T10" fmla="*/ 465631226 w 33"/>
                  <a:gd name="T11" fmla="*/ 0 h 11"/>
                  <a:gd name="T12" fmla="*/ 465631226 w 33"/>
                  <a:gd name="T13" fmla="*/ 155220463 h 11"/>
                  <a:gd name="T14" fmla="*/ 310419604 w 33"/>
                  <a:gd name="T15" fmla="*/ 155220463 h 11"/>
                  <a:gd name="T16" fmla="*/ 155211680 w 33"/>
                  <a:gd name="T17" fmla="*/ 70553734 h 11"/>
                  <a:gd name="T18" fmla="*/ 0 w 33"/>
                  <a:gd name="T19" fmla="*/ 155220463 h 11"/>
                  <a:gd name="T20" fmla="*/ 0 w 33"/>
                  <a:gd name="T21" fmla="*/ 155220463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11"/>
                  <a:gd name="T35" fmla="*/ 33 w 33"/>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11">
                    <a:moveTo>
                      <a:pt x="0" y="11"/>
                    </a:moveTo>
                    <a:lnTo>
                      <a:pt x="0" y="11"/>
                    </a:lnTo>
                    <a:lnTo>
                      <a:pt x="0" y="0"/>
                    </a:lnTo>
                    <a:lnTo>
                      <a:pt x="11" y="0"/>
                    </a:lnTo>
                    <a:lnTo>
                      <a:pt x="33" y="0"/>
                    </a:lnTo>
                    <a:lnTo>
                      <a:pt x="33" y="11"/>
                    </a:lnTo>
                    <a:lnTo>
                      <a:pt x="22" y="11"/>
                    </a:lnTo>
                    <a:lnTo>
                      <a:pt x="11" y="5"/>
                    </a:lnTo>
                    <a:lnTo>
                      <a:pt x="0" y="11"/>
                    </a:lnTo>
                    <a:close/>
                  </a:path>
                </a:pathLst>
              </a:custGeom>
              <a:solidFill>
                <a:srgbClr val="FFFFFF"/>
              </a:solidFill>
              <a:ln w="9525">
                <a:noFill/>
                <a:round/>
                <a:headEnd/>
                <a:tailEnd/>
              </a:ln>
            </p:spPr>
            <p:txBody>
              <a:bodyPr/>
              <a:lstStyle/>
              <a:p>
                <a:endParaRPr lang="da-DK"/>
              </a:p>
            </p:txBody>
          </p:sp>
          <p:sp>
            <p:nvSpPr>
              <p:cNvPr id="40" name="Freeform 1528"/>
              <p:cNvSpPr>
                <a:spLocks/>
              </p:cNvSpPr>
              <p:nvPr/>
            </p:nvSpPr>
            <p:spPr bwMode="auto">
              <a:xfrm>
                <a:off x="-6185385" y="-6047969"/>
                <a:ext cx="101421" cy="41321"/>
              </a:xfrm>
              <a:custGeom>
                <a:avLst/>
                <a:gdLst>
                  <a:gd name="T0" fmla="*/ 0 w 27"/>
                  <a:gd name="T1" fmla="*/ 84666729 h 11"/>
                  <a:gd name="T2" fmla="*/ 0 w 27"/>
                  <a:gd name="T3" fmla="*/ 84666729 h 11"/>
                  <a:gd name="T4" fmla="*/ 70551462 w 27"/>
                  <a:gd name="T5" fmla="*/ 0 h 11"/>
                  <a:gd name="T6" fmla="*/ 225759385 w 27"/>
                  <a:gd name="T7" fmla="*/ 0 h 11"/>
                  <a:gd name="T8" fmla="*/ 380971093 w 27"/>
                  <a:gd name="T9" fmla="*/ 84666729 h 11"/>
                  <a:gd name="T10" fmla="*/ 380971093 w 27"/>
                  <a:gd name="T11" fmla="*/ 84666729 h 11"/>
                  <a:gd name="T12" fmla="*/ 380971093 w 27"/>
                  <a:gd name="T13" fmla="*/ 155220463 h 11"/>
                  <a:gd name="T14" fmla="*/ 225759385 w 27"/>
                  <a:gd name="T15" fmla="*/ 155220463 h 11"/>
                  <a:gd name="T16" fmla="*/ 70551462 w 27"/>
                  <a:gd name="T17" fmla="*/ 155220463 h 11"/>
                  <a:gd name="T18" fmla="*/ 0 w 27"/>
                  <a:gd name="T19" fmla="*/ 84666729 h 11"/>
                  <a:gd name="T20" fmla="*/ 0 w 27"/>
                  <a:gd name="T21" fmla="*/ 84666729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
                  <a:gd name="T34" fmla="*/ 0 h 11"/>
                  <a:gd name="T35" fmla="*/ 27 w 27"/>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 h="11">
                    <a:moveTo>
                      <a:pt x="0" y="6"/>
                    </a:moveTo>
                    <a:lnTo>
                      <a:pt x="0" y="6"/>
                    </a:lnTo>
                    <a:lnTo>
                      <a:pt x="5" y="0"/>
                    </a:lnTo>
                    <a:lnTo>
                      <a:pt x="16" y="0"/>
                    </a:lnTo>
                    <a:lnTo>
                      <a:pt x="27" y="6"/>
                    </a:lnTo>
                    <a:lnTo>
                      <a:pt x="27" y="11"/>
                    </a:lnTo>
                    <a:lnTo>
                      <a:pt x="16" y="11"/>
                    </a:lnTo>
                    <a:lnTo>
                      <a:pt x="5" y="11"/>
                    </a:lnTo>
                    <a:lnTo>
                      <a:pt x="0" y="6"/>
                    </a:lnTo>
                    <a:close/>
                  </a:path>
                </a:pathLst>
              </a:custGeom>
              <a:solidFill>
                <a:srgbClr val="FFFFFF"/>
              </a:solidFill>
              <a:ln w="9525">
                <a:noFill/>
                <a:round/>
                <a:headEnd/>
                <a:tailEnd/>
              </a:ln>
            </p:spPr>
            <p:txBody>
              <a:bodyPr/>
              <a:lstStyle/>
              <a:p>
                <a:endParaRPr lang="da-DK"/>
              </a:p>
            </p:txBody>
          </p:sp>
          <p:sp>
            <p:nvSpPr>
              <p:cNvPr id="41" name="Freeform 1529"/>
              <p:cNvSpPr>
                <a:spLocks/>
              </p:cNvSpPr>
              <p:nvPr/>
            </p:nvSpPr>
            <p:spPr bwMode="auto">
              <a:xfrm>
                <a:off x="-6391984" y="-6047969"/>
                <a:ext cx="123959" cy="41321"/>
              </a:xfrm>
              <a:custGeom>
                <a:avLst/>
                <a:gdLst>
                  <a:gd name="T0" fmla="*/ 465631226 w 33"/>
                  <a:gd name="T1" fmla="*/ 155220463 h 11"/>
                  <a:gd name="T2" fmla="*/ 465631226 w 33"/>
                  <a:gd name="T3" fmla="*/ 155220463 h 11"/>
                  <a:gd name="T4" fmla="*/ 395079806 w 33"/>
                  <a:gd name="T5" fmla="*/ 84666729 h 11"/>
                  <a:gd name="T6" fmla="*/ 239871882 w 33"/>
                  <a:gd name="T7" fmla="*/ 84666729 h 11"/>
                  <a:gd name="T8" fmla="*/ 0 w 33"/>
                  <a:gd name="T9" fmla="*/ 84666729 h 11"/>
                  <a:gd name="T10" fmla="*/ 0 w 33"/>
                  <a:gd name="T11" fmla="*/ 84666729 h 11"/>
                  <a:gd name="T12" fmla="*/ 0 w 33"/>
                  <a:gd name="T13" fmla="*/ 0 h 11"/>
                  <a:gd name="T14" fmla="*/ 155211680 w 33"/>
                  <a:gd name="T15" fmla="*/ 0 h 11"/>
                  <a:gd name="T16" fmla="*/ 465631226 w 33"/>
                  <a:gd name="T17" fmla="*/ 0 h 11"/>
                  <a:gd name="T18" fmla="*/ 465631226 w 33"/>
                  <a:gd name="T19" fmla="*/ 0 h 11"/>
                  <a:gd name="T20" fmla="*/ 465631226 w 33"/>
                  <a:gd name="T21" fmla="*/ 84666729 h 11"/>
                  <a:gd name="T22" fmla="*/ 465631226 w 33"/>
                  <a:gd name="T23" fmla="*/ 84666729 h 11"/>
                  <a:gd name="T24" fmla="*/ 465631226 w 33"/>
                  <a:gd name="T25" fmla="*/ 155220463 h 11"/>
                  <a:gd name="T26" fmla="*/ 465631226 w 33"/>
                  <a:gd name="T27" fmla="*/ 155220463 h 11"/>
                  <a:gd name="T28" fmla="*/ 465631226 w 33"/>
                  <a:gd name="T29" fmla="*/ 155220463 h 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
                  <a:gd name="T46" fmla="*/ 0 h 11"/>
                  <a:gd name="T47" fmla="*/ 33 w 33"/>
                  <a:gd name="T48" fmla="*/ 11 h 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 h="11">
                    <a:moveTo>
                      <a:pt x="33" y="11"/>
                    </a:moveTo>
                    <a:lnTo>
                      <a:pt x="33" y="11"/>
                    </a:lnTo>
                    <a:lnTo>
                      <a:pt x="28" y="6"/>
                    </a:lnTo>
                    <a:lnTo>
                      <a:pt x="17" y="6"/>
                    </a:lnTo>
                    <a:lnTo>
                      <a:pt x="0" y="6"/>
                    </a:lnTo>
                    <a:lnTo>
                      <a:pt x="0" y="0"/>
                    </a:lnTo>
                    <a:lnTo>
                      <a:pt x="11" y="0"/>
                    </a:lnTo>
                    <a:lnTo>
                      <a:pt x="33" y="0"/>
                    </a:lnTo>
                    <a:lnTo>
                      <a:pt x="33" y="6"/>
                    </a:lnTo>
                    <a:lnTo>
                      <a:pt x="33" y="11"/>
                    </a:lnTo>
                    <a:close/>
                  </a:path>
                </a:pathLst>
              </a:custGeom>
              <a:solidFill>
                <a:srgbClr val="FFFFFF"/>
              </a:solidFill>
              <a:ln w="9525">
                <a:noFill/>
                <a:round/>
                <a:headEnd/>
                <a:tailEnd/>
              </a:ln>
            </p:spPr>
            <p:txBody>
              <a:bodyPr/>
              <a:lstStyle/>
              <a:p>
                <a:endParaRPr lang="da-DK"/>
              </a:p>
            </p:txBody>
          </p:sp>
          <p:sp>
            <p:nvSpPr>
              <p:cNvPr id="42" name="Freeform 1530"/>
              <p:cNvSpPr>
                <a:spLocks/>
              </p:cNvSpPr>
              <p:nvPr/>
            </p:nvSpPr>
            <p:spPr bwMode="auto">
              <a:xfrm>
                <a:off x="-6249243" y="-5984109"/>
                <a:ext cx="146497" cy="41321"/>
              </a:xfrm>
              <a:custGeom>
                <a:avLst/>
                <a:gdLst>
                  <a:gd name="T0" fmla="*/ 550291584 w 39"/>
                  <a:gd name="T1" fmla="*/ 0 h 11"/>
                  <a:gd name="T2" fmla="*/ 550291584 w 39"/>
                  <a:gd name="T3" fmla="*/ 0 h 11"/>
                  <a:gd name="T4" fmla="*/ 465631259 w 39"/>
                  <a:gd name="T5" fmla="*/ 70553734 h 11"/>
                  <a:gd name="T6" fmla="*/ 310419626 w 39"/>
                  <a:gd name="T7" fmla="*/ 70553734 h 11"/>
                  <a:gd name="T8" fmla="*/ 155211691 w 39"/>
                  <a:gd name="T9" fmla="*/ 70553734 h 11"/>
                  <a:gd name="T10" fmla="*/ 0 w 39"/>
                  <a:gd name="T11" fmla="*/ 155220463 h 11"/>
                  <a:gd name="T12" fmla="*/ 0 w 39"/>
                  <a:gd name="T13" fmla="*/ 155220463 h 11"/>
                  <a:gd name="T14" fmla="*/ 0 w 39"/>
                  <a:gd name="T15" fmla="*/ 0 h 11"/>
                  <a:gd name="T16" fmla="*/ 84660237 w 39"/>
                  <a:gd name="T17" fmla="*/ 0 h 11"/>
                  <a:gd name="T18" fmla="*/ 239871899 w 39"/>
                  <a:gd name="T19" fmla="*/ 0 h 11"/>
                  <a:gd name="T20" fmla="*/ 395079834 w 39"/>
                  <a:gd name="T21" fmla="*/ 0 h 11"/>
                  <a:gd name="T22" fmla="*/ 550291584 w 39"/>
                  <a:gd name="T23" fmla="*/ 0 h 11"/>
                  <a:gd name="T24" fmla="*/ 550291584 w 39"/>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11"/>
                  <a:gd name="T41" fmla="*/ 39 w 39"/>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11">
                    <a:moveTo>
                      <a:pt x="39" y="0"/>
                    </a:moveTo>
                    <a:lnTo>
                      <a:pt x="39" y="0"/>
                    </a:lnTo>
                    <a:lnTo>
                      <a:pt x="33" y="5"/>
                    </a:lnTo>
                    <a:lnTo>
                      <a:pt x="22" y="5"/>
                    </a:lnTo>
                    <a:lnTo>
                      <a:pt x="11" y="5"/>
                    </a:lnTo>
                    <a:lnTo>
                      <a:pt x="0" y="11"/>
                    </a:lnTo>
                    <a:lnTo>
                      <a:pt x="0" y="0"/>
                    </a:lnTo>
                    <a:lnTo>
                      <a:pt x="6" y="0"/>
                    </a:lnTo>
                    <a:lnTo>
                      <a:pt x="17" y="0"/>
                    </a:lnTo>
                    <a:lnTo>
                      <a:pt x="28" y="0"/>
                    </a:lnTo>
                    <a:lnTo>
                      <a:pt x="39" y="0"/>
                    </a:lnTo>
                    <a:close/>
                  </a:path>
                </a:pathLst>
              </a:custGeom>
              <a:solidFill>
                <a:srgbClr val="FFFFFF"/>
              </a:solidFill>
              <a:ln w="9525">
                <a:noFill/>
                <a:round/>
                <a:headEnd/>
                <a:tailEnd/>
              </a:ln>
            </p:spPr>
            <p:txBody>
              <a:bodyPr/>
              <a:lstStyle/>
              <a:p>
                <a:endParaRPr lang="da-DK"/>
              </a:p>
            </p:txBody>
          </p:sp>
          <p:sp>
            <p:nvSpPr>
              <p:cNvPr id="43" name="Freeform 1531"/>
              <p:cNvSpPr>
                <a:spLocks/>
              </p:cNvSpPr>
              <p:nvPr/>
            </p:nvSpPr>
            <p:spPr bwMode="auto">
              <a:xfrm>
                <a:off x="-6391984" y="-5942788"/>
                <a:ext cx="123959" cy="41321"/>
              </a:xfrm>
              <a:custGeom>
                <a:avLst/>
                <a:gdLst>
                  <a:gd name="T0" fmla="*/ 0 w 33"/>
                  <a:gd name="T1" fmla="*/ 0 h 11"/>
                  <a:gd name="T2" fmla="*/ 0 w 33"/>
                  <a:gd name="T3" fmla="*/ 0 h 11"/>
                  <a:gd name="T4" fmla="*/ 84660231 w 33"/>
                  <a:gd name="T5" fmla="*/ 0 h 11"/>
                  <a:gd name="T6" fmla="*/ 310419604 w 33"/>
                  <a:gd name="T7" fmla="*/ 0 h 11"/>
                  <a:gd name="T8" fmla="*/ 465631226 w 33"/>
                  <a:gd name="T9" fmla="*/ 70553734 h 11"/>
                  <a:gd name="T10" fmla="*/ 465631226 w 33"/>
                  <a:gd name="T11" fmla="*/ 70553734 h 11"/>
                  <a:gd name="T12" fmla="*/ 465631226 w 33"/>
                  <a:gd name="T13" fmla="*/ 155220463 h 11"/>
                  <a:gd name="T14" fmla="*/ 465631226 w 33"/>
                  <a:gd name="T15" fmla="*/ 155220463 h 11"/>
                  <a:gd name="T16" fmla="*/ 395079806 w 33"/>
                  <a:gd name="T17" fmla="*/ 70553734 h 11"/>
                  <a:gd name="T18" fmla="*/ 239871882 w 33"/>
                  <a:gd name="T19" fmla="*/ 155220463 h 11"/>
                  <a:gd name="T20" fmla="*/ 84660231 w 33"/>
                  <a:gd name="T21" fmla="*/ 155220463 h 11"/>
                  <a:gd name="T22" fmla="*/ 0 w 33"/>
                  <a:gd name="T23" fmla="*/ 70553734 h 11"/>
                  <a:gd name="T24" fmla="*/ 0 w 33"/>
                  <a:gd name="T25" fmla="*/ 0 h 11"/>
                  <a:gd name="T26" fmla="*/ 0 w 33"/>
                  <a:gd name="T27" fmla="*/ 0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
                  <a:gd name="T43" fmla="*/ 0 h 11"/>
                  <a:gd name="T44" fmla="*/ 33 w 33"/>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 h="11">
                    <a:moveTo>
                      <a:pt x="0" y="0"/>
                    </a:moveTo>
                    <a:lnTo>
                      <a:pt x="0" y="0"/>
                    </a:lnTo>
                    <a:lnTo>
                      <a:pt x="6" y="0"/>
                    </a:lnTo>
                    <a:lnTo>
                      <a:pt x="22" y="0"/>
                    </a:lnTo>
                    <a:lnTo>
                      <a:pt x="33" y="5"/>
                    </a:lnTo>
                    <a:lnTo>
                      <a:pt x="33" y="11"/>
                    </a:lnTo>
                    <a:lnTo>
                      <a:pt x="28" y="5"/>
                    </a:lnTo>
                    <a:lnTo>
                      <a:pt x="17" y="11"/>
                    </a:lnTo>
                    <a:lnTo>
                      <a:pt x="6" y="11"/>
                    </a:lnTo>
                    <a:lnTo>
                      <a:pt x="0" y="5"/>
                    </a:lnTo>
                    <a:lnTo>
                      <a:pt x="0" y="0"/>
                    </a:lnTo>
                    <a:close/>
                  </a:path>
                </a:pathLst>
              </a:custGeom>
              <a:solidFill>
                <a:srgbClr val="FFFFFF"/>
              </a:solidFill>
              <a:ln w="9525">
                <a:noFill/>
                <a:round/>
                <a:headEnd/>
                <a:tailEnd/>
              </a:ln>
            </p:spPr>
            <p:txBody>
              <a:bodyPr/>
              <a:lstStyle/>
              <a:p>
                <a:endParaRPr lang="da-DK"/>
              </a:p>
            </p:txBody>
          </p:sp>
          <p:sp>
            <p:nvSpPr>
              <p:cNvPr id="44" name="Freeform 1532"/>
              <p:cNvSpPr>
                <a:spLocks/>
              </p:cNvSpPr>
              <p:nvPr/>
            </p:nvSpPr>
            <p:spPr bwMode="auto">
              <a:xfrm>
                <a:off x="-6249243" y="-5942788"/>
                <a:ext cx="105177" cy="41321"/>
              </a:xfrm>
              <a:custGeom>
                <a:avLst/>
                <a:gdLst>
                  <a:gd name="T0" fmla="*/ 395078629 w 28"/>
                  <a:gd name="T1" fmla="*/ 0 h 11"/>
                  <a:gd name="T2" fmla="*/ 395078629 w 28"/>
                  <a:gd name="T3" fmla="*/ 0 h 11"/>
                  <a:gd name="T4" fmla="*/ 395078629 w 28"/>
                  <a:gd name="T5" fmla="*/ 155220463 h 11"/>
                  <a:gd name="T6" fmla="*/ 395078629 w 28"/>
                  <a:gd name="T7" fmla="*/ 155220463 h 11"/>
                  <a:gd name="T8" fmla="*/ 155211218 w 28"/>
                  <a:gd name="T9" fmla="*/ 155220463 h 11"/>
                  <a:gd name="T10" fmla="*/ 0 w 28"/>
                  <a:gd name="T11" fmla="*/ 155220463 h 11"/>
                  <a:gd name="T12" fmla="*/ 0 w 28"/>
                  <a:gd name="T13" fmla="*/ 155220463 h 11"/>
                  <a:gd name="T14" fmla="*/ 0 w 28"/>
                  <a:gd name="T15" fmla="*/ 0 h 11"/>
                  <a:gd name="T16" fmla="*/ 155211218 w 28"/>
                  <a:gd name="T17" fmla="*/ 0 h 11"/>
                  <a:gd name="T18" fmla="*/ 395078629 w 28"/>
                  <a:gd name="T19" fmla="*/ 0 h 11"/>
                  <a:gd name="T20" fmla="*/ 395078629 w 28"/>
                  <a:gd name="T21" fmla="*/ 0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11"/>
                  <a:gd name="T35" fmla="*/ 28 w 28"/>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11">
                    <a:moveTo>
                      <a:pt x="28" y="0"/>
                    </a:moveTo>
                    <a:lnTo>
                      <a:pt x="28" y="0"/>
                    </a:lnTo>
                    <a:lnTo>
                      <a:pt x="28" y="11"/>
                    </a:lnTo>
                    <a:lnTo>
                      <a:pt x="11" y="11"/>
                    </a:lnTo>
                    <a:lnTo>
                      <a:pt x="0" y="11"/>
                    </a:lnTo>
                    <a:lnTo>
                      <a:pt x="0" y="0"/>
                    </a:lnTo>
                    <a:lnTo>
                      <a:pt x="11" y="0"/>
                    </a:lnTo>
                    <a:lnTo>
                      <a:pt x="28" y="0"/>
                    </a:lnTo>
                    <a:close/>
                  </a:path>
                </a:pathLst>
              </a:custGeom>
              <a:solidFill>
                <a:srgbClr val="FFFFFF"/>
              </a:solidFill>
              <a:ln w="9525">
                <a:noFill/>
                <a:round/>
                <a:headEnd/>
                <a:tailEnd/>
              </a:ln>
            </p:spPr>
            <p:txBody>
              <a:bodyPr/>
              <a:lstStyle/>
              <a:p>
                <a:endParaRPr lang="da-DK"/>
              </a:p>
            </p:txBody>
          </p:sp>
          <p:sp>
            <p:nvSpPr>
              <p:cNvPr id="45" name="Freeform 1533"/>
              <p:cNvSpPr>
                <a:spLocks/>
              </p:cNvSpPr>
              <p:nvPr/>
            </p:nvSpPr>
            <p:spPr bwMode="auto">
              <a:xfrm>
                <a:off x="-6433304" y="-5882684"/>
                <a:ext cx="146497" cy="22539"/>
              </a:xfrm>
              <a:custGeom>
                <a:avLst/>
                <a:gdLst>
                  <a:gd name="T0" fmla="*/ 465631259 w 39"/>
                  <a:gd name="T1" fmla="*/ 84667756 h 6"/>
                  <a:gd name="T2" fmla="*/ 465631259 w 39"/>
                  <a:gd name="T3" fmla="*/ 84667756 h 6"/>
                  <a:gd name="T4" fmla="*/ 395079834 w 39"/>
                  <a:gd name="T5" fmla="*/ 84667756 h 6"/>
                  <a:gd name="T6" fmla="*/ 239871899 w 39"/>
                  <a:gd name="T7" fmla="*/ 84667756 h 6"/>
                  <a:gd name="T8" fmla="*/ 84660237 w 39"/>
                  <a:gd name="T9" fmla="*/ 84667756 h 6"/>
                  <a:gd name="T10" fmla="*/ 0 w 39"/>
                  <a:gd name="T11" fmla="*/ 0 h 6"/>
                  <a:gd name="T12" fmla="*/ 0 w 39"/>
                  <a:gd name="T13" fmla="*/ 0 h 6"/>
                  <a:gd name="T14" fmla="*/ 84660237 w 39"/>
                  <a:gd name="T15" fmla="*/ 0 h 6"/>
                  <a:gd name="T16" fmla="*/ 310419626 w 39"/>
                  <a:gd name="T17" fmla="*/ 0 h 6"/>
                  <a:gd name="T18" fmla="*/ 465631259 w 39"/>
                  <a:gd name="T19" fmla="*/ 0 h 6"/>
                  <a:gd name="T20" fmla="*/ 550291584 w 39"/>
                  <a:gd name="T21" fmla="*/ 84667756 h 6"/>
                  <a:gd name="T22" fmla="*/ 465631259 w 39"/>
                  <a:gd name="T23" fmla="*/ 84667756 h 6"/>
                  <a:gd name="T24" fmla="*/ 465631259 w 39"/>
                  <a:gd name="T25" fmla="*/ 84667756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6"/>
                  <a:gd name="T41" fmla="*/ 39 w 39"/>
                  <a:gd name="T42" fmla="*/ 6 h 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6">
                    <a:moveTo>
                      <a:pt x="33" y="6"/>
                    </a:moveTo>
                    <a:lnTo>
                      <a:pt x="33" y="6"/>
                    </a:lnTo>
                    <a:lnTo>
                      <a:pt x="28" y="6"/>
                    </a:lnTo>
                    <a:lnTo>
                      <a:pt x="17" y="6"/>
                    </a:lnTo>
                    <a:lnTo>
                      <a:pt x="6" y="6"/>
                    </a:lnTo>
                    <a:lnTo>
                      <a:pt x="0" y="0"/>
                    </a:lnTo>
                    <a:lnTo>
                      <a:pt x="6" y="0"/>
                    </a:lnTo>
                    <a:lnTo>
                      <a:pt x="22" y="0"/>
                    </a:lnTo>
                    <a:lnTo>
                      <a:pt x="33" y="0"/>
                    </a:lnTo>
                    <a:lnTo>
                      <a:pt x="39" y="6"/>
                    </a:lnTo>
                    <a:lnTo>
                      <a:pt x="33" y="6"/>
                    </a:lnTo>
                    <a:close/>
                  </a:path>
                </a:pathLst>
              </a:custGeom>
              <a:solidFill>
                <a:srgbClr val="FFFFFF"/>
              </a:solidFill>
              <a:ln w="9525">
                <a:noFill/>
                <a:round/>
                <a:headEnd/>
                <a:tailEnd/>
              </a:ln>
            </p:spPr>
            <p:txBody>
              <a:bodyPr/>
              <a:lstStyle/>
              <a:p>
                <a:endParaRPr lang="da-DK"/>
              </a:p>
            </p:txBody>
          </p:sp>
          <p:sp>
            <p:nvSpPr>
              <p:cNvPr id="46" name="Freeform 1534"/>
              <p:cNvSpPr>
                <a:spLocks/>
              </p:cNvSpPr>
              <p:nvPr/>
            </p:nvSpPr>
            <p:spPr bwMode="auto">
              <a:xfrm>
                <a:off x="-6226705" y="-5882684"/>
                <a:ext cx="123959" cy="41321"/>
              </a:xfrm>
              <a:custGeom>
                <a:avLst/>
                <a:gdLst>
                  <a:gd name="T0" fmla="*/ 0 w 33"/>
                  <a:gd name="T1" fmla="*/ 84666729 h 11"/>
                  <a:gd name="T2" fmla="*/ 0 w 33"/>
                  <a:gd name="T3" fmla="*/ 84666729 h 11"/>
                  <a:gd name="T4" fmla="*/ 0 w 33"/>
                  <a:gd name="T5" fmla="*/ 84666729 h 11"/>
                  <a:gd name="T6" fmla="*/ 70551449 w 33"/>
                  <a:gd name="T7" fmla="*/ 0 h 11"/>
                  <a:gd name="T8" fmla="*/ 225759344 w 33"/>
                  <a:gd name="T9" fmla="*/ 0 h 11"/>
                  <a:gd name="T10" fmla="*/ 380971024 w 33"/>
                  <a:gd name="T11" fmla="*/ 0 h 11"/>
                  <a:gd name="T12" fmla="*/ 465631226 w 33"/>
                  <a:gd name="T13" fmla="*/ 84666729 h 11"/>
                  <a:gd name="T14" fmla="*/ 465631226 w 33"/>
                  <a:gd name="T15" fmla="*/ 84666729 h 11"/>
                  <a:gd name="T16" fmla="*/ 465631226 w 33"/>
                  <a:gd name="T17" fmla="*/ 84666729 h 11"/>
                  <a:gd name="T18" fmla="*/ 380971024 w 33"/>
                  <a:gd name="T19" fmla="*/ 155220463 h 11"/>
                  <a:gd name="T20" fmla="*/ 225759344 w 33"/>
                  <a:gd name="T21" fmla="*/ 84666729 h 11"/>
                  <a:gd name="T22" fmla="*/ 155211680 w 33"/>
                  <a:gd name="T23" fmla="*/ 84666729 h 11"/>
                  <a:gd name="T24" fmla="*/ 0 w 33"/>
                  <a:gd name="T25" fmla="*/ 84666729 h 11"/>
                  <a:gd name="T26" fmla="*/ 0 w 33"/>
                  <a:gd name="T27" fmla="*/ 84666729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
                  <a:gd name="T43" fmla="*/ 0 h 11"/>
                  <a:gd name="T44" fmla="*/ 33 w 33"/>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 h="11">
                    <a:moveTo>
                      <a:pt x="0" y="6"/>
                    </a:moveTo>
                    <a:lnTo>
                      <a:pt x="0" y="6"/>
                    </a:lnTo>
                    <a:lnTo>
                      <a:pt x="5" y="0"/>
                    </a:lnTo>
                    <a:lnTo>
                      <a:pt x="16" y="0"/>
                    </a:lnTo>
                    <a:lnTo>
                      <a:pt x="27" y="0"/>
                    </a:lnTo>
                    <a:lnTo>
                      <a:pt x="33" y="6"/>
                    </a:lnTo>
                    <a:lnTo>
                      <a:pt x="27" y="11"/>
                    </a:lnTo>
                    <a:lnTo>
                      <a:pt x="16" y="6"/>
                    </a:lnTo>
                    <a:lnTo>
                      <a:pt x="11" y="6"/>
                    </a:lnTo>
                    <a:lnTo>
                      <a:pt x="0" y="6"/>
                    </a:lnTo>
                    <a:close/>
                  </a:path>
                </a:pathLst>
              </a:custGeom>
              <a:solidFill>
                <a:srgbClr val="FFFFFF"/>
              </a:solidFill>
              <a:ln w="9525">
                <a:noFill/>
                <a:round/>
                <a:headEnd/>
                <a:tailEnd/>
              </a:ln>
            </p:spPr>
            <p:txBody>
              <a:bodyPr/>
              <a:lstStyle/>
              <a:p>
                <a:endParaRPr lang="da-DK"/>
              </a:p>
            </p:txBody>
          </p:sp>
          <p:sp>
            <p:nvSpPr>
              <p:cNvPr id="47" name="Freeform 1535"/>
              <p:cNvSpPr>
                <a:spLocks/>
              </p:cNvSpPr>
              <p:nvPr/>
            </p:nvSpPr>
            <p:spPr bwMode="auto">
              <a:xfrm>
                <a:off x="-6249243" y="-5822580"/>
                <a:ext cx="206599" cy="22539"/>
              </a:xfrm>
              <a:custGeom>
                <a:avLst/>
                <a:gdLst>
                  <a:gd name="T0" fmla="*/ 776057234 w 55"/>
                  <a:gd name="T1" fmla="*/ 84667756 h 6"/>
                  <a:gd name="T2" fmla="*/ 776057234 w 55"/>
                  <a:gd name="T3" fmla="*/ 84667756 h 6"/>
                  <a:gd name="T4" fmla="*/ 395084910 w 55"/>
                  <a:gd name="T5" fmla="*/ 84667756 h 6"/>
                  <a:gd name="T6" fmla="*/ 155212210 w 55"/>
                  <a:gd name="T7" fmla="*/ 84667756 h 6"/>
                  <a:gd name="T8" fmla="*/ 0 w 55"/>
                  <a:gd name="T9" fmla="*/ 0 h 6"/>
                  <a:gd name="T10" fmla="*/ 0 w 55"/>
                  <a:gd name="T11" fmla="*/ 0 h 6"/>
                  <a:gd name="T12" fmla="*/ 395084910 w 55"/>
                  <a:gd name="T13" fmla="*/ 0 h 6"/>
                  <a:gd name="T14" fmla="*/ 620845083 w 55"/>
                  <a:gd name="T15" fmla="*/ 0 h 6"/>
                  <a:gd name="T16" fmla="*/ 705505573 w 55"/>
                  <a:gd name="T17" fmla="*/ 0 h 6"/>
                  <a:gd name="T18" fmla="*/ 776057234 w 55"/>
                  <a:gd name="T19" fmla="*/ 84667756 h 6"/>
                  <a:gd name="T20" fmla="*/ 776057234 w 55"/>
                  <a:gd name="T21" fmla="*/ 84667756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
                  <a:gd name="T34" fmla="*/ 0 h 6"/>
                  <a:gd name="T35" fmla="*/ 55 w 55"/>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 h="6">
                    <a:moveTo>
                      <a:pt x="55" y="6"/>
                    </a:moveTo>
                    <a:lnTo>
                      <a:pt x="55" y="6"/>
                    </a:lnTo>
                    <a:lnTo>
                      <a:pt x="28" y="6"/>
                    </a:lnTo>
                    <a:lnTo>
                      <a:pt x="11" y="6"/>
                    </a:lnTo>
                    <a:lnTo>
                      <a:pt x="0" y="0"/>
                    </a:lnTo>
                    <a:lnTo>
                      <a:pt x="28" y="0"/>
                    </a:lnTo>
                    <a:lnTo>
                      <a:pt x="44" y="0"/>
                    </a:lnTo>
                    <a:lnTo>
                      <a:pt x="50" y="0"/>
                    </a:lnTo>
                    <a:lnTo>
                      <a:pt x="55" y="6"/>
                    </a:lnTo>
                    <a:close/>
                  </a:path>
                </a:pathLst>
              </a:custGeom>
              <a:solidFill>
                <a:srgbClr val="FFFFFF"/>
              </a:solidFill>
              <a:ln w="9525">
                <a:noFill/>
                <a:round/>
                <a:headEnd/>
                <a:tailEnd/>
              </a:ln>
            </p:spPr>
            <p:txBody>
              <a:bodyPr/>
              <a:lstStyle/>
              <a:p>
                <a:endParaRPr lang="da-DK"/>
              </a:p>
            </p:txBody>
          </p:sp>
          <p:sp>
            <p:nvSpPr>
              <p:cNvPr id="48" name="Freeform 1536"/>
              <p:cNvSpPr>
                <a:spLocks/>
              </p:cNvSpPr>
              <p:nvPr/>
            </p:nvSpPr>
            <p:spPr bwMode="auto">
              <a:xfrm>
                <a:off x="-6391984" y="-5841363"/>
                <a:ext cx="123959" cy="41321"/>
              </a:xfrm>
              <a:custGeom>
                <a:avLst/>
                <a:gdLst>
                  <a:gd name="T0" fmla="*/ 0 w 33"/>
                  <a:gd name="T1" fmla="*/ 70553734 h 11"/>
                  <a:gd name="T2" fmla="*/ 0 w 33"/>
                  <a:gd name="T3" fmla="*/ 70553734 h 11"/>
                  <a:gd name="T4" fmla="*/ 155211680 w 33"/>
                  <a:gd name="T5" fmla="*/ 0 h 11"/>
                  <a:gd name="T6" fmla="*/ 239871882 w 33"/>
                  <a:gd name="T7" fmla="*/ 0 h 11"/>
                  <a:gd name="T8" fmla="*/ 395079806 w 33"/>
                  <a:gd name="T9" fmla="*/ 70553734 h 11"/>
                  <a:gd name="T10" fmla="*/ 465631226 w 33"/>
                  <a:gd name="T11" fmla="*/ 0 h 11"/>
                  <a:gd name="T12" fmla="*/ 465631226 w 33"/>
                  <a:gd name="T13" fmla="*/ 0 h 11"/>
                  <a:gd name="T14" fmla="*/ 465631226 w 33"/>
                  <a:gd name="T15" fmla="*/ 70553734 h 11"/>
                  <a:gd name="T16" fmla="*/ 465631226 w 33"/>
                  <a:gd name="T17" fmla="*/ 155220463 h 11"/>
                  <a:gd name="T18" fmla="*/ 239871882 w 33"/>
                  <a:gd name="T19" fmla="*/ 155220463 h 11"/>
                  <a:gd name="T20" fmla="*/ 84660231 w 33"/>
                  <a:gd name="T21" fmla="*/ 155220463 h 11"/>
                  <a:gd name="T22" fmla="*/ 0 w 33"/>
                  <a:gd name="T23" fmla="*/ 70553734 h 11"/>
                  <a:gd name="T24" fmla="*/ 0 w 33"/>
                  <a:gd name="T25" fmla="*/ 70553734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11"/>
                  <a:gd name="T41" fmla="*/ 33 w 33"/>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11">
                    <a:moveTo>
                      <a:pt x="0" y="5"/>
                    </a:moveTo>
                    <a:lnTo>
                      <a:pt x="0" y="5"/>
                    </a:lnTo>
                    <a:lnTo>
                      <a:pt x="11" y="0"/>
                    </a:lnTo>
                    <a:lnTo>
                      <a:pt x="17" y="0"/>
                    </a:lnTo>
                    <a:lnTo>
                      <a:pt x="28" y="5"/>
                    </a:lnTo>
                    <a:lnTo>
                      <a:pt x="33" y="0"/>
                    </a:lnTo>
                    <a:lnTo>
                      <a:pt x="33" y="5"/>
                    </a:lnTo>
                    <a:lnTo>
                      <a:pt x="33" y="11"/>
                    </a:lnTo>
                    <a:lnTo>
                      <a:pt x="17" y="11"/>
                    </a:lnTo>
                    <a:lnTo>
                      <a:pt x="6" y="11"/>
                    </a:lnTo>
                    <a:lnTo>
                      <a:pt x="0" y="5"/>
                    </a:lnTo>
                    <a:close/>
                  </a:path>
                </a:pathLst>
              </a:custGeom>
              <a:solidFill>
                <a:srgbClr val="FFFFFF"/>
              </a:solidFill>
              <a:ln w="9525">
                <a:noFill/>
                <a:round/>
                <a:headEnd/>
                <a:tailEnd/>
              </a:ln>
            </p:spPr>
            <p:txBody>
              <a:bodyPr/>
              <a:lstStyle/>
              <a:p>
                <a:endParaRPr lang="da-DK"/>
              </a:p>
            </p:txBody>
          </p:sp>
          <p:sp>
            <p:nvSpPr>
              <p:cNvPr id="49" name="Freeform 1537"/>
              <p:cNvSpPr>
                <a:spLocks/>
              </p:cNvSpPr>
              <p:nvPr/>
            </p:nvSpPr>
            <p:spPr bwMode="auto">
              <a:xfrm>
                <a:off x="-6249243" y="-5781259"/>
                <a:ext cx="206599" cy="41321"/>
              </a:xfrm>
              <a:custGeom>
                <a:avLst/>
                <a:gdLst>
                  <a:gd name="T0" fmla="*/ 776057234 w 55"/>
                  <a:gd name="T1" fmla="*/ 155220463 h 11"/>
                  <a:gd name="T2" fmla="*/ 776057234 w 55"/>
                  <a:gd name="T3" fmla="*/ 155220463 h 11"/>
                  <a:gd name="T4" fmla="*/ 550293422 w 55"/>
                  <a:gd name="T5" fmla="*/ 155220463 h 11"/>
                  <a:gd name="T6" fmla="*/ 310424420 w 55"/>
                  <a:gd name="T7" fmla="*/ 155220463 h 11"/>
                  <a:gd name="T8" fmla="*/ 84660520 w 55"/>
                  <a:gd name="T9" fmla="*/ 155220463 h 11"/>
                  <a:gd name="T10" fmla="*/ 0 w 55"/>
                  <a:gd name="T11" fmla="*/ 84666729 h 11"/>
                  <a:gd name="T12" fmla="*/ 0 w 55"/>
                  <a:gd name="T13" fmla="*/ 84666729 h 11"/>
                  <a:gd name="T14" fmla="*/ 310424420 w 55"/>
                  <a:gd name="T15" fmla="*/ 0 h 11"/>
                  <a:gd name="T16" fmla="*/ 620845083 w 55"/>
                  <a:gd name="T17" fmla="*/ 84666729 h 11"/>
                  <a:gd name="T18" fmla="*/ 776057234 w 55"/>
                  <a:gd name="T19" fmla="*/ 155220463 h 11"/>
                  <a:gd name="T20" fmla="*/ 776057234 w 55"/>
                  <a:gd name="T21" fmla="*/ 155220463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
                  <a:gd name="T34" fmla="*/ 0 h 11"/>
                  <a:gd name="T35" fmla="*/ 55 w 55"/>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 h="11">
                    <a:moveTo>
                      <a:pt x="55" y="11"/>
                    </a:moveTo>
                    <a:lnTo>
                      <a:pt x="55" y="11"/>
                    </a:lnTo>
                    <a:lnTo>
                      <a:pt x="39" y="11"/>
                    </a:lnTo>
                    <a:lnTo>
                      <a:pt x="22" y="11"/>
                    </a:lnTo>
                    <a:lnTo>
                      <a:pt x="6" y="11"/>
                    </a:lnTo>
                    <a:lnTo>
                      <a:pt x="0" y="6"/>
                    </a:lnTo>
                    <a:lnTo>
                      <a:pt x="22" y="0"/>
                    </a:lnTo>
                    <a:lnTo>
                      <a:pt x="44" y="6"/>
                    </a:lnTo>
                    <a:lnTo>
                      <a:pt x="55" y="11"/>
                    </a:lnTo>
                    <a:close/>
                  </a:path>
                </a:pathLst>
              </a:custGeom>
              <a:solidFill>
                <a:srgbClr val="FFFFFF"/>
              </a:solidFill>
              <a:ln w="9525">
                <a:noFill/>
                <a:round/>
                <a:headEnd/>
                <a:tailEnd/>
              </a:ln>
            </p:spPr>
            <p:txBody>
              <a:bodyPr/>
              <a:lstStyle/>
              <a:p>
                <a:endParaRPr lang="da-DK"/>
              </a:p>
            </p:txBody>
          </p:sp>
          <p:sp>
            <p:nvSpPr>
              <p:cNvPr id="50" name="Freeform 1538"/>
              <p:cNvSpPr>
                <a:spLocks/>
              </p:cNvSpPr>
              <p:nvPr/>
            </p:nvSpPr>
            <p:spPr bwMode="auto">
              <a:xfrm>
                <a:off x="-6391984" y="-5781259"/>
                <a:ext cx="105177" cy="41321"/>
              </a:xfrm>
              <a:custGeom>
                <a:avLst/>
                <a:gdLst>
                  <a:gd name="T0" fmla="*/ 395078629 w 28"/>
                  <a:gd name="T1" fmla="*/ 0 h 11"/>
                  <a:gd name="T2" fmla="*/ 395078629 w 28"/>
                  <a:gd name="T3" fmla="*/ 0 h 11"/>
                  <a:gd name="T4" fmla="*/ 395078629 w 28"/>
                  <a:gd name="T5" fmla="*/ 84666729 h 11"/>
                  <a:gd name="T6" fmla="*/ 395078629 w 28"/>
                  <a:gd name="T7" fmla="*/ 84666729 h 11"/>
                  <a:gd name="T8" fmla="*/ 395078629 w 28"/>
                  <a:gd name="T9" fmla="*/ 155220463 h 11"/>
                  <a:gd name="T10" fmla="*/ 310418679 w 28"/>
                  <a:gd name="T11" fmla="*/ 155220463 h 11"/>
                  <a:gd name="T12" fmla="*/ 310418679 w 28"/>
                  <a:gd name="T13" fmla="*/ 155220463 h 11"/>
                  <a:gd name="T14" fmla="*/ 310418679 w 28"/>
                  <a:gd name="T15" fmla="*/ 84666729 h 11"/>
                  <a:gd name="T16" fmla="*/ 155211218 w 28"/>
                  <a:gd name="T17" fmla="*/ 155220463 h 11"/>
                  <a:gd name="T18" fmla="*/ 84659979 w 28"/>
                  <a:gd name="T19" fmla="*/ 84666729 h 11"/>
                  <a:gd name="T20" fmla="*/ 0 w 28"/>
                  <a:gd name="T21" fmla="*/ 84666729 h 11"/>
                  <a:gd name="T22" fmla="*/ 0 w 28"/>
                  <a:gd name="T23" fmla="*/ 84666729 h 11"/>
                  <a:gd name="T24" fmla="*/ 0 w 28"/>
                  <a:gd name="T25" fmla="*/ 84666729 h 11"/>
                  <a:gd name="T26" fmla="*/ 0 w 28"/>
                  <a:gd name="T27" fmla="*/ 155220463 h 11"/>
                  <a:gd name="T28" fmla="*/ 0 w 28"/>
                  <a:gd name="T29" fmla="*/ 155220463 h 11"/>
                  <a:gd name="T30" fmla="*/ 0 w 28"/>
                  <a:gd name="T31" fmla="*/ 0 h 11"/>
                  <a:gd name="T32" fmla="*/ 0 w 28"/>
                  <a:gd name="T33" fmla="*/ 0 h 11"/>
                  <a:gd name="T34" fmla="*/ 239867411 w 28"/>
                  <a:gd name="T35" fmla="*/ 0 h 11"/>
                  <a:gd name="T36" fmla="*/ 310418679 w 28"/>
                  <a:gd name="T37" fmla="*/ 0 h 11"/>
                  <a:gd name="T38" fmla="*/ 395078629 w 28"/>
                  <a:gd name="T39" fmla="*/ 0 h 11"/>
                  <a:gd name="T40" fmla="*/ 395078629 w 28"/>
                  <a:gd name="T41" fmla="*/ 0 h 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
                  <a:gd name="T64" fmla="*/ 0 h 11"/>
                  <a:gd name="T65" fmla="*/ 28 w 28"/>
                  <a:gd name="T66" fmla="*/ 11 h 1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 h="11">
                    <a:moveTo>
                      <a:pt x="28" y="0"/>
                    </a:moveTo>
                    <a:lnTo>
                      <a:pt x="28" y="0"/>
                    </a:lnTo>
                    <a:lnTo>
                      <a:pt x="28" y="6"/>
                    </a:lnTo>
                    <a:lnTo>
                      <a:pt x="28" y="11"/>
                    </a:lnTo>
                    <a:lnTo>
                      <a:pt x="22" y="11"/>
                    </a:lnTo>
                    <a:lnTo>
                      <a:pt x="22" y="6"/>
                    </a:lnTo>
                    <a:lnTo>
                      <a:pt x="11" y="11"/>
                    </a:lnTo>
                    <a:lnTo>
                      <a:pt x="6" y="6"/>
                    </a:lnTo>
                    <a:lnTo>
                      <a:pt x="0" y="6"/>
                    </a:lnTo>
                    <a:lnTo>
                      <a:pt x="0" y="11"/>
                    </a:lnTo>
                    <a:lnTo>
                      <a:pt x="0" y="0"/>
                    </a:lnTo>
                    <a:lnTo>
                      <a:pt x="17" y="0"/>
                    </a:lnTo>
                    <a:lnTo>
                      <a:pt x="22" y="0"/>
                    </a:lnTo>
                    <a:lnTo>
                      <a:pt x="28" y="0"/>
                    </a:lnTo>
                    <a:close/>
                  </a:path>
                </a:pathLst>
              </a:custGeom>
              <a:solidFill>
                <a:srgbClr val="FFFFFF"/>
              </a:solidFill>
              <a:ln w="9525">
                <a:noFill/>
                <a:round/>
                <a:headEnd/>
                <a:tailEnd/>
              </a:ln>
            </p:spPr>
            <p:txBody>
              <a:bodyPr/>
              <a:lstStyle/>
              <a:p>
                <a:endParaRPr lang="da-DK"/>
              </a:p>
            </p:txBody>
          </p:sp>
          <p:sp>
            <p:nvSpPr>
              <p:cNvPr id="51" name="Freeform 1539"/>
              <p:cNvSpPr>
                <a:spLocks/>
              </p:cNvSpPr>
              <p:nvPr/>
            </p:nvSpPr>
            <p:spPr bwMode="auto">
              <a:xfrm>
                <a:off x="-6226705" y="-6209498"/>
                <a:ext cx="123959" cy="37565"/>
              </a:xfrm>
              <a:custGeom>
                <a:avLst/>
                <a:gdLst>
                  <a:gd name="T0" fmla="*/ 70551449 w 33"/>
                  <a:gd name="T1" fmla="*/ 0 h 10"/>
                  <a:gd name="T2" fmla="*/ 70551449 w 33"/>
                  <a:gd name="T3" fmla="*/ 0 h 10"/>
                  <a:gd name="T4" fmla="*/ 70551449 w 33"/>
                  <a:gd name="T5" fmla="*/ 0 h 10"/>
                  <a:gd name="T6" fmla="*/ 155211680 w 33"/>
                  <a:gd name="T7" fmla="*/ 70558342 h 10"/>
                  <a:gd name="T8" fmla="*/ 225759344 w 33"/>
                  <a:gd name="T9" fmla="*/ 0 h 10"/>
                  <a:gd name="T10" fmla="*/ 380971024 w 33"/>
                  <a:gd name="T11" fmla="*/ 0 h 10"/>
                  <a:gd name="T12" fmla="*/ 465631226 w 33"/>
                  <a:gd name="T13" fmla="*/ 70558342 h 10"/>
                  <a:gd name="T14" fmla="*/ 465631226 w 33"/>
                  <a:gd name="T15" fmla="*/ 141112927 h 10"/>
                  <a:gd name="T16" fmla="*/ 465631226 w 33"/>
                  <a:gd name="T17" fmla="*/ 141112927 h 10"/>
                  <a:gd name="T18" fmla="*/ 155211680 w 33"/>
                  <a:gd name="T19" fmla="*/ 141112927 h 10"/>
                  <a:gd name="T20" fmla="*/ 0 w 33"/>
                  <a:gd name="T21" fmla="*/ 70558342 h 10"/>
                  <a:gd name="T22" fmla="*/ 70551449 w 33"/>
                  <a:gd name="T23" fmla="*/ 0 h 10"/>
                  <a:gd name="T24" fmla="*/ 70551449 w 33"/>
                  <a:gd name="T25" fmla="*/ 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10"/>
                  <a:gd name="T41" fmla="*/ 33 w 33"/>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10">
                    <a:moveTo>
                      <a:pt x="5" y="0"/>
                    </a:moveTo>
                    <a:lnTo>
                      <a:pt x="5" y="0"/>
                    </a:lnTo>
                    <a:lnTo>
                      <a:pt x="11" y="5"/>
                    </a:lnTo>
                    <a:lnTo>
                      <a:pt x="16" y="0"/>
                    </a:lnTo>
                    <a:lnTo>
                      <a:pt x="27" y="0"/>
                    </a:lnTo>
                    <a:lnTo>
                      <a:pt x="33" y="5"/>
                    </a:lnTo>
                    <a:lnTo>
                      <a:pt x="33" y="10"/>
                    </a:lnTo>
                    <a:lnTo>
                      <a:pt x="11" y="10"/>
                    </a:lnTo>
                    <a:lnTo>
                      <a:pt x="0" y="5"/>
                    </a:lnTo>
                    <a:lnTo>
                      <a:pt x="5" y="0"/>
                    </a:lnTo>
                    <a:close/>
                  </a:path>
                </a:pathLst>
              </a:custGeom>
              <a:solidFill>
                <a:srgbClr val="FFFFFF"/>
              </a:solidFill>
              <a:ln w="9525">
                <a:noFill/>
                <a:round/>
                <a:headEnd/>
                <a:tailEnd/>
              </a:ln>
            </p:spPr>
            <p:txBody>
              <a:bodyPr/>
              <a:lstStyle/>
              <a:p>
                <a:endParaRPr lang="da-DK"/>
              </a:p>
            </p:txBody>
          </p:sp>
          <p:sp>
            <p:nvSpPr>
              <p:cNvPr id="52" name="Freeform 1540"/>
              <p:cNvSpPr>
                <a:spLocks/>
              </p:cNvSpPr>
              <p:nvPr/>
            </p:nvSpPr>
            <p:spPr bwMode="auto">
              <a:xfrm>
                <a:off x="-6226705" y="-5657295"/>
                <a:ext cx="101421" cy="63860"/>
              </a:xfrm>
              <a:custGeom>
                <a:avLst/>
                <a:gdLst>
                  <a:gd name="T0" fmla="*/ 0 w 27"/>
                  <a:gd name="T1" fmla="*/ 155221110 h 17"/>
                  <a:gd name="T2" fmla="*/ 0 w 27"/>
                  <a:gd name="T3" fmla="*/ 155221110 h 17"/>
                  <a:gd name="T4" fmla="*/ 70551462 w 27"/>
                  <a:gd name="T5" fmla="*/ 84667082 h 17"/>
                  <a:gd name="T6" fmla="*/ 70551462 w 27"/>
                  <a:gd name="T7" fmla="*/ 0 h 17"/>
                  <a:gd name="T8" fmla="*/ 70551462 w 27"/>
                  <a:gd name="T9" fmla="*/ 0 h 17"/>
                  <a:gd name="T10" fmla="*/ 155211708 w 27"/>
                  <a:gd name="T11" fmla="*/ 84667082 h 17"/>
                  <a:gd name="T12" fmla="*/ 310419660 w 27"/>
                  <a:gd name="T13" fmla="*/ 84667082 h 17"/>
                  <a:gd name="T14" fmla="*/ 380971093 w 27"/>
                  <a:gd name="T15" fmla="*/ 84667082 h 17"/>
                  <a:gd name="T16" fmla="*/ 310419660 w 27"/>
                  <a:gd name="T17" fmla="*/ 239888163 h 17"/>
                  <a:gd name="T18" fmla="*/ 310419660 w 27"/>
                  <a:gd name="T19" fmla="*/ 239888163 h 17"/>
                  <a:gd name="T20" fmla="*/ 310419660 w 27"/>
                  <a:gd name="T21" fmla="*/ 155221110 h 17"/>
                  <a:gd name="T22" fmla="*/ 225759385 w 27"/>
                  <a:gd name="T23" fmla="*/ 155221110 h 17"/>
                  <a:gd name="T24" fmla="*/ 0 w 27"/>
                  <a:gd name="T25" fmla="*/ 155221110 h 17"/>
                  <a:gd name="T26" fmla="*/ 0 w 27"/>
                  <a:gd name="T27" fmla="*/ 155221110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
                  <a:gd name="T43" fmla="*/ 0 h 17"/>
                  <a:gd name="T44" fmla="*/ 27 w 27"/>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 h="17">
                    <a:moveTo>
                      <a:pt x="0" y="11"/>
                    </a:moveTo>
                    <a:lnTo>
                      <a:pt x="0" y="11"/>
                    </a:lnTo>
                    <a:lnTo>
                      <a:pt x="5" y="6"/>
                    </a:lnTo>
                    <a:lnTo>
                      <a:pt x="5" y="0"/>
                    </a:lnTo>
                    <a:lnTo>
                      <a:pt x="11" y="6"/>
                    </a:lnTo>
                    <a:lnTo>
                      <a:pt x="22" y="6"/>
                    </a:lnTo>
                    <a:lnTo>
                      <a:pt x="27" y="6"/>
                    </a:lnTo>
                    <a:lnTo>
                      <a:pt x="22" y="17"/>
                    </a:lnTo>
                    <a:lnTo>
                      <a:pt x="22" y="11"/>
                    </a:lnTo>
                    <a:lnTo>
                      <a:pt x="16" y="11"/>
                    </a:lnTo>
                    <a:lnTo>
                      <a:pt x="0" y="11"/>
                    </a:lnTo>
                    <a:close/>
                  </a:path>
                </a:pathLst>
              </a:custGeom>
              <a:solidFill>
                <a:srgbClr val="FFFFFF"/>
              </a:solidFill>
              <a:ln w="9525">
                <a:noFill/>
                <a:round/>
                <a:headEnd/>
                <a:tailEnd/>
              </a:ln>
            </p:spPr>
            <p:txBody>
              <a:bodyPr/>
              <a:lstStyle/>
              <a:p>
                <a:endParaRPr lang="da-DK"/>
              </a:p>
            </p:txBody>
          </p:sp>
          <p:sp>
            <p:nvSpPr>
              <p:cNvPr id="53" name="Freeform 1541"/>
              <p:cNvSpPr>
                <a:spLocks/>
              </p:cNvSpPr>
              <p:nvPr/>
            </p:nvSpPr>
            <p:spPr bwMode="auto">
              <a:xfrm>
                <a:off x="-6369446" y="-5657295"/>
                <a:ext cx="60101" cy="41321"/>
              </a:xfrm>
              <a:custGeom>
                <a:avLst/>
                <a:gdLst>
                  <a:gd name="T0" fmla="*/ 70551057 w 16"/>
                  <a:gd name="T1" fmla="*/ 0 h 11"/>
                  <a:gd name="T2" fmla="*/ 70551057 w 16"/>
                  <a:gd name="T3" fmla="*/ 0 h 11"/>
                  <a:gd name="T4" fmla="*/ 70551057 w 16"/>
                  <a:gd name="T5" fmla="*/ 0 h 11"/>
                  <a:gd name="T6" fmla="*/ 70551057 w 16"/>
                  <a:gd name="T7" fmla="*/ 0 h 11"/>
                  <a:gd name="T8" fmla="*/ 225758089 w 16"/>
                  <a:gd name="T9" fmla="*/ 0 h 11"/>
                  <a:gd name="T10" fmla="*/ 225758089 w 16"/>
                  <a:gd name="T11" fmla="*/ 0 h 11"/>
                  <a:gd name="T12" fmla="*/ 225758089 w 16"/>
                  <a:gd name="T13" fmla="*/ 155220463 h 11"/>
                  <a:gd name="T14" fmla="*/ 225758089 w 16"/>
                  <a:gd name="T15" fmla="*/ 155220463 h 11"/>
                  <a:gd name="T16" fmla="*/ 70551057 w 16"/>
                  <a:gd name="T17" fmla="*/ 155220463 h 11"/>
                  <a:gd name="T18" fmla="*/ 0 w 16"/>
                  <a:gd name="T19" fmla="*/ 155220463 h 11"/>
                  <a:gd name="T20" fmla="*/ 0 w 16"/>
                  <a:gd name="T21" fmla="*/ 84666729 h 11"/>
                  <a:gd name="T22" fmla="*/ 70551057 w 16"/>
                  <a:gd name="T23" fmla="*/ 0 h 11"/>
                  <a:gd name="T24" fmla="*/ 70551057 w 16"/>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1"/>
                  <a:gd name="T41" fmla="*/ 16 w 16"/>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1">
                    <a:moveTo>
                      <a:pt x="5" y="0"/>
                    </a:moveTo>
                    <a:lnTo>
                      <a:pt x="5" y="0"/>
                    </a:lnTo>
                    <a:lnTo>
                      <a:pt x="16" y="0"/>
                    </a:lnTo>
                    <a:lnTo>
                      <a:pt x="16" y="11"/>
                    </a:lnTo>
                    <a:lnTo>
                      <a:pt x="5" y="11"/>
                    </a:lnTo>
                    <a:lnTo>
                      <a:pt x="0" y="11"/>
                    </a:lnTo>
                    <a:lnTo>
                      <a:pt x="0" y="6"/>
                    </a:lnTo>
                    <a:lnTo>
                      <a:pt x="5" y="0"/>
                    </a:lnTo>
                    <a:close/>
                  </a:path>
                </a:pathLst>
              </a:custGeom>
              <a:solidFill>
                <a:srgbClr val="FFFFFF"/>
              </a:solidFill>
              <a:ln w="9525">
                <a:noFill/>
                <a:round/>
                <a:headEnd/>
                <a:tailEnd/>
              </a:ln>
            </p:spPr>
            <p:txBody>
              <a:bodyPr/>
              <a:lstStyle/>
              <a:p>
                <a:endParaRPr lang="da-DK"/>
              </a:p>
            </p:txBody>
          </p:sp>
          <p:sp>
            <p:nvSpPr>
              <p:cNvPr id="54" name="Freeform 1542"/>
              <p:cNvSpPr>
                <a:spLocks/>
              </p:cNvSpPr>
              <p:nvPr/>
            </p:nvSpPr>
            <p:spPr bwMode="auto">
              <a:xfrm>
                <a:off x="-6391984" y="-5593435"/>
                <a:ext cx="105177" cy="41321"/>
              </a:xfrm>
              <a:custGeom>
                <a:avLst/>
                <a:gdLst>
                  <a:gd name="T0" fmla="*/ 310418679 w 28"/>
                  <a:gd name="T1" fmla="*/ 155220463 h 11"/>
                  <a:gd name="T2" fmla="*/ 310418679 w 28"/>
                  <a:gd name="T3" fmla="*/ 155220463 h 11"/>
                  <a:gd name="T4" fmla="*/ 239867411 w 28"/>
                  <a:gd name="T5" fmla="*/ 155220463 h 11"/>
                  <a:gd name="T6" fmla="*/ 0 w 28"/>
                  <a:gd name="T7" fmla="*/ 155220463 h 11"/>
                  <a:gd name="T8" fmla="*/ 0 w 28"/>
                  <a:gd name="T9" fmla="*/ 155220463 h 11"/>
                  <a:gd name="T10" fmla="*/ 0 w 28"/>
                  <a:gd name="T11" fmla="*/ 0 h 11"/>
                  <a:gd name="T12" fmla="*/ 0 w 28"/>
                  <a:gd name="T13" fmla="*/ 0 h 11"/>
                  <a:gd name="T14" fmla="*/ 0 w 28"/>
                  <a:gd name="T15" fmla="*/ 0 h 11"/>
                  <a:gd name="T16" fmla="*/ 0 w 28"/>
                  <a:gd name="T17" fmla="*/ 70553734 h 11"/>
                  <a:gd name="T18" fmla="*/ 0 w 28"/>
                  <a:gd name="T19" fmla="*/ 70553734 h 11"/>
                  <a:gd name="T20" fmla="*/ 84659979 w 28"/>
                  <a:gd name="T21" fmla="*/ 70553734 h 11"/>
                  <a:gd name="T22" fmla="*/ 239867411 w 28"/>
                  <a:gd name="T23" fmla="*/ 70553734 h 11"/>
                  <a:gd name="T24" fmla="*/ 395078629 w 28"/>
                  <a:gd name="T25" fmla="*/ 0 h 11"/>
                  <a:gd name="T26" fmla="*/ 395078629 w 28"/>
                  <a:gd name="T27" fmla="*/ 0 h 11"/>
                  <a:gd name="T28" fmla="*/ 395078629 w 28"/>
                  <a:gd name="T29" fmla="*/ 155220463 h 11"/>
                  <a:gd name="T30" fmla="*/ 395078629 w 28"/>
                  <a:gd name="T31" fmla="*/ 155220463 h 11"/>
                  <a:gd name="T32" fmla="*/ 395078629 w 28"/>
                  <a:gd name="T33" fmla="*/ 155220463 h 11"/>
                  <a:gd name="T34" fmla="*/ 310418679 w 28"/>
                  <a:gd name="T35" fmla="*/ 155220463 h 11"/>
                  <a:gd name="T36" fmla="*/ 310418679 w 28"/>
                  <a:gd name="T37" fmla="*/ 155220463 h 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11"/>
                  <a:gd name="T59" fmla="*/ 28 w 28"/>
                  <a:gd name="T60" fmla="*/ 11 h 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11">
                    <a:moveTo>
                      <a:pt x="22" y="11"/>
                    </a:moveTo>
                    <a:lnTo>
                      <a:pt x="22" y="11"/>
                    </a:lnTo>
                    <a:lnTo>
                      <a:pt x="17" y="11"/>
                    </a:lnTo>
                    <a:lnTo>
                      <a:pt x="0" y="11"/>
                    </a:lnTo>
                    <a:lnTo>
                      <a:pt x="0" y="0"/>
                    </a:lnTo>
                    <a:lnTo>
                      <a:pt x="0" y="5"/>
                    </a:lnTo>
                    <a:lnTo>
                      <a:pt x="6" y="5"/>
                    </a:lnTo>
                    <a:lnTo>
                      <a:pt x="17" y="5"/>
                    </a:lnTo>
                    <a:lnTo>
                      <a:pt x="28" y="0"/>
                    </a:lnTo>
                    <a:lnTo>
                      <a:pt x="28" y="11"/>
                    </a:lnTo>
                    <a:lnTo>
                      <a:pt x="22" y="11"/>
                    </a:lnTo>
                    <a:close/>
                  </a:path>
                </a:pathLst>
              </a:custGeom>
              <a:solidFill>
                <a:srgbClr val="FFFFFF"/>
              </a:solidFill>
              <a:ln w="9525">
                <a:noFill/>
                <a:round/>
                <a:headEnd/>
                <a:tailEnd/>
              </a:ln>
            </p:spPr>
            <p:txBody>
              <a:bodyPr/>
              <a:lstStyle/>
              <a:p>
                <a:endParaRPr lang="da-DK"/>
              </a:p>
            </p:txBody>
          </p:sp>
          <p:sp>
            <p:nvSpPr>
              <p:cNvPr id="55" name="Freeform 1543"/>
              <p:cNvSpPr>
                <a:spLocks/>
              </p:cNvSpPr>
              <p:nvPr/>
            </p:nvSpPr>
            <p:spPr bwMode="auto">
              <a:xfrm>
                <a:off x="-6249243" y="-5533331"/>
                <a:ext cx="146497" cy="41321"/>
              </a:xfrm>
              <a:custGeom>
                <a:avLst/>
                <a:gdLst>
                  <a:gd name="T0" fmla="*/ 0 w 39"/>
                  <a:gd name="T1" fmla="*/ 84666729 h 11"/>
                  <a:gd name="T2" fmla="*/ 0 w 39"/>
                  <a:gd name="T3" fmla="*/ 84666729 h 11"/>
                  <a:gd name="T4" fmla="*/ 239871899 w 39"/>
                  <a:gd name="T5" fmla="*/ 0 h 11"/>
                  <a:gd name="T6" fmla="*/ 395079834 w 39"/>
                  <a:gd name="T7" fmla="*/ 84666729 h 11"/>
                  <a:gd name="T8" fmla="*/ 550291584 w 39"/>
                  <a:gd name="T9" fmla="*/ 155220463 h 11"/>
                  <a:gd name="T10" fmla="*/ 550291584 w 39"/>
                  <a:gd name="T11" fmla="*/ 155220463 h 11"/>
                  <a:gd name="T12" fmla="*/ 155211691 w 39"/>
                  <a:gd name="T13" fmla="*/ 155220463 h 11"/>
                  <a:gd name="T14" fmla="*/ 84660237 w 39"/>
                  <a:gd name="T15" fmla="*/ 155220463 h 11"/>
                  <a:gd name="T16" fmla="*/ 0 w 39"/>
                  <a:gd name="T17" fmla="*/ 84666729 h 11"/>
                  <a:gd name="T18" fmla="*/ 0 w 39"/>
                  <a:gd name="T19" fmla="*/ 84666729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11"/>
                  <a:gd name="T32" fmla="*/ 39 w 39"/>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11">
                    <a:moveTo>
                      <a:pt x="0" y="6"/>
                    </a:moveTo>
                    <a:lnTo>
                      <a:pt x="0" y="6"/>
                    </a:lnTo>
                    <a:lnTo>
                      <a:pt x="17" y="0"/>
                    </a:lnTo>
                    <a:lnTo>
                      <a:pt x="28" y="6"/>
                    </a:lnTo>
                    <a:lnTo>
                      <a:pt x="39" y="11"/>
                    </a:lnTo>
                    <a:lnTo>
                      <a:pt x="11" y="11"/>
                    </a:lnTo>
                    <a:lnTo>
                      <a:pt x="6" y="11"/>
                    </a:lnTo>
                    <a:lnTo>
                      <a:pt x="0" y="6"/>
                    </a:lnTo>
                    <a:close/>
                  </a:path>
                </a:pathLst>
              </a:custGeom>
              <a:solidFill>
                <a:srgbClr val="FFFFFF"/>
              </a:solidFill>
              <a:ln w="9525">
                <a:noFill/>
                <a:round/>
                <a:headEnd/>
                <a:tailEnd/>
              </a:ln>
            </p:spPr>
            <p:txBody>
              <a:bodyPr/>
              <a:lstStyle/>
              <a:p>
                <a:endParaRPr lang="da-DK"/>
              </a:p>
            </p:txBody>
          </p:sp>
          <p:sp>
            <p:nvSpPr>
              <p:cNvPr id="56" name="Freeform 1544"/>
              <p:cNvSpPr>
                <a:spLocks/>
              </p:cNvSpPr>
              <p:nvPr/>
            </p:nvSpPr>
            <p:spPr bwMode="auto">
              <a:xfrm>
                <a:off x="-6391984" y="-5533331"/>
                <a:ext cx="105177" cy="41321"/>
              </a:xfrm>
              <a:custGeom>
                <a:avLst/>
                <a:gdLst>
                  <a:gd name="T0" fmla="*/ 310418679 w 28"/>
                  <a:gd name="T1" fmla="*/ 155220463 h 11"/>
                  <a:gd name="T2" fmla="*/ 310418679 w 28"/>
                  <a:gd name="T3" fmla="*/ 155220463 h 11"/>
                  <a:gd name="T4" fmla="*/ 310418679 w 28"/>
                  <a:gd name="T5" fmla="*/ 84666729 h 11"/>
                  <a:gd name="T6" fmla="*/ 155211218 w 28"/>
                  <a:gd name="T7" fmla="*/ 84666729 h 11"/>
                  <a:gd name="T8" fmla="*/ 0 w 28"/>
                  <a:gd name="T9" fmla="*/ 84666729 h 11"/>
                  <a:gd name="T10" fmla="*/ 0 w 28"/>
                  <a:gd name="T11" fmla="*/ 84666729 h 11"/>
                  <a:gd name="T12" fmla="*/ 0 w 28"/>
                  <a:gd name="T13" fmla="*/ 0 h 11"/>
                  <a:gd name="T14" fmla="*/ 155211218 w 28"/>
                  <a:gd name="T15" fmla="*/ 0 h 11"/>
                  <a:gd name="T16" fmla="*/ 395078629 w 28"/>
                  <a:gd name="T17" fmla="*/ 0 h 11"/>
                  <a:gd name="T18" fmla="*/ 395078629 w 28"/>
                  <a:gd name="T19" fmla="*/ 0 h 11"/>
                  <a:gd name="T20" fmla="*/ 395078629 w 28"/>
                  <a:gd name="T21" fmla="*/ 84666729 h 11"/>
                  <a:gd name="T22" fmla="*/ 395078629 w 28"/>
                  <a:gd name="T23" fmla="*/ 84666729 h 11"/>
                  <a:gd name="T24" fmla="*/ 395078629 w 28"/>
                  <a:gd name="T25" fmla="*/ 155220463 h 11"/>
                  <a:gd name="T26" fmla="*/ 310418679 w 28"/>
                  <a:gd name="T27" fmla="*/ 155220463 h 11"/>
                  <a:gd name="T28" fmla="*/ 310418679 w 28"/>
                  <a:gd name="T29" fmla="*/ 155220463 h 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11"/>
                  <a:gd name="T47" fmla="*/ 28 w 28"/>
                  <a:gd name="T48" fmla="*/ 11 h 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11">
                    <a:moveTo>
                      <a:pt x="22" y="11"/>
                    </a:moveTo>
                    <a:lnTo>
                      <a:pt x="22" y="11"/>
                    </a:lnTo>
                    <a:lnTo>
                      <a:pt x="22" y="6"/>
                    </a:lnTo>
                    <a:lnTo>
                      <a:pt x="11" y="6"/>
                    </a:lnTo>
                    <a:lnTo>
                      <a:pt x="0" y="6"/>
                    </a:lnTo>
                    <a:lnTo>
                      <a:pt x="0" y="0"/>
                    </a:lnTo>
                    <a:lnTo>
                      <a:pt x="11" y="0"/>
                    </a:lnTo>
                    <a:lnTo>
                      <a:pt x="28" y="0"/>
                    </a:lnTo>
                    <a:lnTo>
                      <a:pt x="28" y="6"/>
                    </a:lnTo>
                    <a:lnTo>
                      <a:pt x="28" y="11"/>
                    </a:lnTo>
                    <a:lnTo>
                      <a:pt x="22" y="11"/>
                    </a:lnTo>
                    <a:close/>
                  </a:path>
                </a:pathLst>
              </a:custGeom>
              <a:solidFill>
                <a:srgbClr val="FFFFFF"/>
              </a:solidFill>
              <a:ln w="9525">
                <a:noFill/>
                <a:round/>
                <a:headEnd/>
                <a:tailEnd/>
              </a:ln>
            </p:spPr>
            <p:txBody>
              <a:bodyPr/>
              <a:lstStyle/>
              <a:p>
                <a:endParaRPr lang="da-DK"/>
              </a:p>
            </p:txBody>
          </p:sp>
          <p:sp>
            <p:nvSpPr>
              <p:cNvPr id="57" name="Freeform 1545"/>
              <p:cNvSpPr>
                <a:spLocks/>
              </p:cNvSpPr>
              <p:nvPr/>
            </p:nvSpPr>
            <p:spPr bwMode="auto">
              <a:xfrm>
                <a:off x="-6226705" y="-5469471"/>
                <a:ext cx="123959" cy="37565"/>
              </a:xfrm>
              <a:custGeom>
                <a:avLst/>
                <a:gdLst>
                  <a:gd name="T0" fmla="*/ 380971024 w 33"/>
                  <a:gd name="T1" fmla="*/ 141112927 h 10"/>
                  <a:gd name="T2" fmla="*/ 380971024 w 33"/>
                  <a:gd name="T3" fmla="*/ 141112927 h 10"/>
                  <a:gd name="T4" fmla="*/ 225759344 w 33"/>
                  <a:gd name="T5" fmla="*/ 70558342 h 10"/>
                  <a:gd name="T6" fmla="*/ 0 w 33"/>
                  <a:gd name="T7" fmla="*/ 141112927 h 10"/>
                  <a:gd name="T8" fmla="*/ 0 w 33"/>
                  <a:gd name="T9" fmla="*/ 141112927 h 10"/>
                  <a:gd name="T10" fmla="*/ 0 w 33"/>
                  <a:gd name="T11" fmla="*/ 0 h 10"/>
                  <a:gd name="T12" fmla="*/ 0 w 33"/>
                  <a:gd name="T13" fmla="*/ 0 h 10"/>
                  <a:gd name="T14" fmla="*/ 70551449 w 33"/>
                  <a:gd name="T15" fmla="*/ 0 h 10"/>
                  <a:gd name="T16" fmla="*/ 70551449 w 33"/>
                  <a:gd name="T17" fmla="*/ 0 h 10"/>
                  <a:gd name="T18" fmla="*/ 70551449 w 33"/>
                  <a:gd name="T19" fmla="*/ 0 h 10"/>
                  <a:gd name="T20" fmla="*/ 155211680 w 33"/>
                  <a:gd name="T21" fmla="*/ 0 h 10"/>
                  <a:gd name="T22" fmla="*/ 310419604 w 33"/>
                  <a:gd name="T23" fmla="*/ 70558342 h 10"/>
                  <a:gd name="T24" fmla="*/ 465631226 w 33"/>
                  <a:gd name="T25" fmla="*/ 70558342 h 10"/>
                  <a:gd name="T26" fmla="*/ 380971024 w 33"/>
                  <a:gd name="T27" fmla="*/ 141112927 h 10"/>
                  <a:gd name="T28" fmla="*/ 380971024 w 33"/>
                  <a:gd name="T29" fmla="*/ 141112927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
                  <a:gd name="T46" fmla="*/ 0 h 10"/>
                  <a:gd name="T47" fmla="*/ 33 w 33"/>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 h="10">
                    <a:moveTo>
                      <a:pt x="27" y="10"/>
                    </a:moveTo>
                    <a:lnTo>
                      <a:pt x="27" y="10"/>
                    </a:lnTo>
                    <a:lnTo>
                      <a:pt x="16" y="5"/>
                    </a:lnTo>
                    <a:lnTo>
                      <a:pt x="0" y="10"/>
                    </a:lnTo>
                    <a:lnTo>
                      <a:pt x="0" y="0"/>
                    </a:lnTo>
                    <a:lnTo>
                      <a:pt x="5" y="0"/>
                    </a:lnTo>
                    <a:lnTo>
                      <a:pt x="11" y="0"/>
                    </a:lnTo>
                    <a:lnTo>
                      <a:pt x="22" y="5"/>
                    </a:lnTo>
                    <a:lnTo>
                      <a:pt x="33" y="5"/>
                    </a:lnTo>
                    <a:lnTo>
                      <a:pt x="27" y="10"/>
                    </a:lnTo>
                    <a:close/>
                  </a:path>
                </a:pathLst>
              </a:custGeom>
              <a:solidFill>
                <a:srgbClr val="FFFFFF"/>
              </a:solidFill>
              <a:ln w="9525">
                <a:noFill/>
                <a:round/>
                <a:headEnd/>
                <a:tailEnd/>
              </a:ln>
            </p:spPr>
            <p:txBody>
              <a:bodyPr/>
              <a:lstStyle/>
              <a:p>
                <a:endParaRPr lang="da-DK"/>
              </a:p>
            </p:txBody>
          </p:sp>
          <p:sp>
            <p:nvSpPr>
              <p:cNvPr id="58" name="Freeform 1546"/>
              <p:cNvSpPr>
                <a:spLocks/>
              </p:cNvSpPr>
              <p:nvPr/>
            </p:nvSpPr>
            <p:spPr bwMode="auto">
              <a:xfrm>
                <a:off x="-6391984" y="-5469471"/>
                <a:ext cx="123959" cy="37565"/>
              </a:xfrm>
              <a:custGeom>
                <a:avLst/>
                <a:gdLst>
                  <a:gd name="T0" fmla="*/ 0 w 33"/>
                  <a:gd name="T1" fmla="*/ 70558342 h 10"/>
                  <a:gd name="T2" fmla="*/ 0 w 33"/>
                  <a:gd name="T3" fmla="*/ 70558342 h 10"/>
                  <a:gd name="T4" fmla="*/ 0 w 33"/>
                  <a:gd name="T5" fmla="*/ 0 h 10"/>
                  <a:gd name="T6" fmla="*/ 155211680 w 33"/>
                  <a:gd name="T7" fmla="*/ 0 h 10"/>
                  <a:gd name="T8" fmla="*/ 465631226 w 33"/>
                  <a:gd name="T9" fmla="*/ 0 h 10"/>
                  <a:gd name="T10" fmla="*/ 465631226 w 33"/>
                  <a:gd name="T11" fmla="*/ 0 h 10"/>
                  <a:gd name="T12" fmla="*/ 465631226 w 33"/>
                  <a:gd name="T13" fmla="*/ 141112927 h 10"/>
                  <a:gd name="T14" fmla="*/ 310419604 w 33"/>
                  <a:gd name="T15" fmla="*/ 70558342 h 10"/>
                  <a:gd name="T16" fmla="*/ 155211680 w 33"/>
                  <a:gd name="T17" fmla="*/ 70558342 h 10"/>
                  <a:gd name="T18" fmla="*/ 0 w 33"/>
                  <a:gd name="T19" fmla="*/ 70558342 h 10"/>
                  <a:gd name="T20" fmla="*/ 0 w 33"/>
                  <a:gd name="T21" fmla="*/ 70558342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10"/>
                  <a:gd name="T35" fmla="*/ 33 w 33"/>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10">
                    <a:moveTo>
                      <a:pt x="0" y="5"/>
                    </a:moveTo>
                    <a:lnTo>
                      <a:pt x="0" y="5"/>
                    </a:lnTo>
                    <a:lnTo>
                      <a:pt x="0" y="0"/>
                    </a:lnTo>
                    <a:lnTo>
                      <a:pt x="11" y="0"/>
                    </a:lnTo>
                    <a:lnTo>
                      <a:pt x="33" y="0"/>
                    </a:lnTo>
                    <a:lnTo>
                      <a:pt x="33" y="10"/>
                    </a:lnTo>
                    <a:lnTo>
                      <a:pt x="22" y="5"/>
                    </a:lnTo>
                    <a:lnTo>
                      <a:pt x="11" y="5"/>
                    </a:lnTo>
                    <a:lnTo>
                      <a:pt x="0" y="5"/>
                    </a:lnTo>
                    <a:close/>
                  </a:path>
                </a:pathLst>
              </a:custGeom>
              <a:solidFill>
                <a:srgbClr val="FFFFFF"/>
              </a:solidFill>
              <a:ln w="9525">
                <a:noFill/>
                <a:round/>
                <a:headEnd/>
                <a:tailEnd/>
              </a:ln>
            </p:spPr>
            <p:txBody>
              <a:bodyPr/>
              <a:lstStyle/>
              <a:p>
                <a:endParaRPr lang="da-DK"/>
              </a:p>
            </p:txBody>
          </p:sp>
          <p:sp>
            <p:nvSpPr>
              <p:cNvPr id="59" name="Freeform 1547"/>
              <p:cNvSpPr>
                <a:spLocks/>
              </p:cNvSpPr>
              <p:nvPr/>
            </p:nvSpPr>
            <p:spPr bwMode="auto">
              <a:xfrm>
                <a:off x="-6185385" y="-5409367"/>
                <a:ext cx="101421" cy="41321"/>
              </a:xfrm>
              <a:custGeom>
                <a:avLst/>
                <a:gdLst>
                  <a:gd name="T0" fmla="*/ 0 w 27"/>
                  <a:gd name="T1" fmla="*/ 0 h 11"/>
                  <a:gd name="T2" fmla="*/ 0 w 27"/>
                  <a:gd name="T3" fmla="*/ 0 h 11"/>
                  <a:gd name="T4" fmla="*/ 70551462 w 27"/>
                  <a:gd name="T5" fmla="*/ 0 h 11"/>
                  <a:gd name="T6" fmla="*/ 225759385 w 27"/>
                  <a:gd name="T7" fmla="*/ 0 h 11"/>
                  <a:gd name="T8" fmla="*/ 380971093 w 27"/>
                  <a:gd name="T9" fmla="*/ 0 h 11"/>
                  <a:gd name="T10" fmla="*/ 380971093 w 27"/>
                  <a:gd name="T11" fmla="*/ 0 h 11"/>
                  <a:gd name="T12" fmla="*/ 380971093 w 27"/>
                  <a:gd name="T13" fmla="*/ 70553734 h 11"/>
                  <a:gd name="T14" fmla="*/ 225759385 w 27"/>
                  <a:gd name="T15" fmla="*/ 155220463 h 11"/>
                  <a:gd name="T16" fmla="*/ 70551462 w 27"/>
                  <a:gd name="T17" fmla="*/ 70553734 h 11"/>
                  <a:gd name="T18" fmla="*/ 0 w 27"/>
                  <a:gd name="T19" fmla="*/ 0 h 11"/>
                  <a:gd name="T20" fmla="*/ 0 w 27"/>
                  <a:gd name="T21" fmla="*/ 0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
                  <a:gd name="T34" fmla="*/ 0 h 11"/>
                  <a:gd name="T35" fmla="*/ 27 w 27"/>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 h="11">
                    <a:moveTo>
                      <a:pt x="0" y="0"/>
                    </a:moveTo>
                    <a:lnTo>
                      <a:pt x="0" y="0"/>
                    </a:lnTo>
                    <a:lnTo>
                      <a:pt x="5" y="0"/>
                    </a:lnTo>
                    <a:lnTo>
                      <a:pt x="16" y="0"/>
                    </a:lnTo>
                    <a:lnTo>
                      <a:pt x="27" y="0"/>
                    </a:lnTo>
                    <a:lnTo>
                      <a:pt x="27" y="5"/>
                    </a:lnTo>
                    <a:lnTo>
                      <a:pt x="16" y="11"/>
                    </a:lnTo>
                    <a:lnTo>
                      <a:pt x="5" y="5"/>
                    </a:lnTo>
                    <a:lnTo>
                      <a:pt x="0" y="0"/>
                    </a:lnTo>
                    <a:close/>
                  </a:path>
                </a:pathLst>
              </a:custGeom>
              <a:solidFill>
                <a:srgbClr val="FFFFFF"/>
              </a:solidFill>
              <a:ln w="9525">
                <a:noFill/>
                <a:round/>
                <a:headEnd/>
                <a:tailEnd/>
              </a:ln>
            </p:spPr>
            <p:txBody>
              <a:bodyPr/>
              <a:lstStyle/>
              <a:p>
                <a:endParaRPr lang="da-DK"/>
              </a:p>
            </p:txBody>
          </p:sp>
          <p:sp>
            <p:nvSpPr>
              <p:cNvPr id="60" name="Freeform 1548"/>
              <p:cNvSpPr>
                <a:spLocks/>
              </p:cNvSpPr>
              <p:nvPr/>
            </p:nvSpPr>
            <p:spPr bwMode="auto">
              <a:xfrm>
                <a:off x="-6391984" y="-5431906"/>
                <a:ext cx="123959" cy="63860"/>
              </a:xfrm>
              <a:custGeom>
                <a:avLst/>
                <a:gdLst>
                  <a:gd name="T0" fmla="*/ 465631226 w 33"/>
                  <a:gd name="T1" fmla="*/ 239888163 h 17"/>
                  <a:gd name="T2" fmla="*/ 465631226 w 33"/>
                  <a:gd name="T3" fmla="*/ 239888163 h 17"/>
                  <a:gd name="T4" fmla="*/ 395079806 w 33"/>
                  <a:gd name="T5" fmla="*/ 155221110 h 17"/>
                  <a:gd name="T6" fmla="*/ 239871882 w 33"/>
                  <a:gd name="T7" fmla="*/ 84667082 h 17"/>
                  <a:gd name="T8" fmla="*/ 0 w 33"/>
                  <a:gd name="T9" fmla="*/ 155221110 h 17"/>
                  <a:gd name="T10" fmla="*/ 0 w 33"/>
                  <a:gd name="T11" fmla="*/ 155221110 h 17"/>
                  <a:gd name="T12" fmla="*/ 0 w 33"/>
                  <a:gd name="T13" fmla="*/ 84667082 h 17"/>
                  <a:gd name="T14" fmla="*/ 155211680 w 33"/>
                  <a:gd name="T15" fmla="*/ 0 h 17"/>
                  <a:gd name="T16" fmla="*/ 465631226 w 33"/>
                  <a:gd name="T17" fmla="*/ 84667082 h 17"/>
                  <a:gd name="T18" fmla="*/ 465631226 w 33"/>
                  <a:gd name="T19" fmla="*/ 84667082 h 17"/>
                  <a:gd name="T20" fmla="*/ 465631226 w 33"/>
                  <a:gd name="T21" fmla="*/ 155221110 h 17"/>
                  <a:gd name="T22" fmla="*/ 465631226 w 33"/>
                  <a:gd name="T23" fmla="*/ 155221110 h 17"/>
                  <a:gd name="T24" fmla="*/ 465631226 w 33"/>
                  <a:gd name="T25" fmla="*/ 155221110 h 17"/>
                  <a:gd name="T26" fmla="*/ 465631226 w 33"/>
                  <a:gd name="T27" fmla="*/ 239888163 h 17"/>
                  <a:gd name="T28" fmla="*/ 465631226 w 33"/>
                  <a:gd name="T29" fmla="*/ 239888163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
                  <a:gd name="T46" fmla="*/ 0 h 17"/>
                  <a:gd name="T47" fmla="*/ 33 w 33"/>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 h="17">
                    <a:moveTo>
                      <a:pt x="33" y="17"/>
                    </a:moveTo>
                    <a:lnTo>
                      <a:pt x="33" y="17"/>
                    </a:lnTo>
                    <a:lnTo>
                      <a:pt x="28" y="11"/>
                    </a:lnTo>
                    <a:lnTo>
                      <a:pt x="17" y="6"/>
                    </a:lnTo>
                    <a:lnTo>
                      <a:pt x="0" y="11"/>
                    </a:lnTo>
                    <a:lnTo>
                      <a:pt x="0" y="6"/>
                    </a:lnTo>
                    <a:lnTo>
                      <a:pt x="11" y="0"/>
                    </a:lnTo>
                    <a:lnTo>
                      <a:pt x="33" y="6"/>
                    </a:lnTo>
                    <a:lnTo>
                      <a:pt x="33" y="11"/>
                    </a:lnTo>
                    <a:lnTo>
                      <a:pt x="33" y="17"/>
                    </a:lnTo>
                    <a:close/>
                  </a:path>
                </a:pathLst>
              </a:custGeom>
              <a:solidFill>
                <a:srgbClr val="FFFFFF"/>
              </a:solidFill>
              <a:ln w="9525">
                <a:noFill/>
                <a:round/>
                <a:headEnd/>
                <a:tailEnd/>
              </a:ln>
            </p:spPr>
            <p:txBody>
              <a:bodyPr/>
              <a:lstStyle/>
              <a:p>
                <a:endParaRPr lang="da-DK"/>
              </a:p>
            </p:txBody>
          </p:sp>
          <p:sp>
            <p:nvSpPr>
              <p:cNvPr id="61" name="Freeform 1549"/>
              <p:cNvSpPr>
                <a:spLocks/>
              </p:cNvSpPr>
              <p:nvPr/>
            </p:nvSpPr>
            <p:spPr bwMode="auto">
              <a:xfrm>
                <a:off x="-6249243" y="-5368046"/>
                <a:ext cx="146497" cy="41321"/>
              </a:xfrm>
              <a:custGeom>
                <a:avLst/>
                <a:gdLst>
                  <a:gd name="T0" fmla="*/ 550291584 w 39"/>
                  <a:gd name="T1" fmla="*/ 0 h 11"/>
                  <a:gd name="T2" fmla="*/ 550291584 w 39"/>
                  <a:gd name="T3" fmla="*/ 0 h 11"/>
                  <a:gd name="T4" fmla="*/ 465631259 w 39"/>
                  <a:gd name="T5" fmla="*/ 155220463 h 11"/>
                  <a:gd name="T6" fmla="*/ 310419626 w 39"/>
                  <a:gd name="T7" fmla="*/ 155220463 h 11"/>
                  <a:gd name="T8" fmla="*/ 155211691 w 39"/>
                  <a:gd name="T9" fmla="*/ 155220463 h 11"/>
                  <a:gd name="T10" fmla="*/ 0 w 39"/>
                  <a:gd name="T11" fmla="*/ 155220463 h 11"/>
                  <a:gd name="T12" fmla="*/ 0 w 39"/>
                  <a:gd name="T13" fmla="*/ 155220463 h 11"/>
                  <a:gd name="T14" fmla="*/ 0 w 39"/>
                  <a:gd name="T15" fmla="*/ 70553734 h 11"/>
                  <a:gd name="T16" fmla="*/ 84660237 w 39"/>
                  <a:gd name="T17" fmla="*/ 0 h 11"/>
                  <a:gd name="T18" fmla="*/ 239871899 w 39"/>
                  <a:gd name="T19" fmla="*/ 0 h 11"/>
                  <a:gd name="T20" fmla="*/ 395079834 w 39"/>
                  <a:gd name="T21" fmla="*/ 70553734 h 11"/>
                  <a:gd name="T22" fmla="*/ 550291584 w 39"/>
                  <a:gd name="T23" fmla="*/ 0 h 11"/>
                  <a:gd name="T24" fmla="*/ 550291584 w 39"/>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11"/>
                  <a:gd name="T41" fmla="*/ 39 w 39"/>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11">
                    <a:moveTo>
                      <a:pt x="39" y="0"/>
                    </a:moveTo>
                    <a:lnTo>
                      <a:pt x="39" y="0"/>
                    </a:lnTo>
                    <a:lnTo>
                      <a:pt x="33" y="11"/>
                    </a:lnTo>
                    <a:lnTo>
                      <a:pt x="22" y="11"/>
                    </a:lnTo>
                    <a:lnTo>
                      <a:pt x="11" y="11"/>
                    </a:lnTo>
                    <a:lnTo>
                      <a:pt x="0" y="11"/>
                    </a:lnTo>
                    <a:lnTo>
                      <a:pt x="0" y="5"/>
                    </a:lnTo>
                    <a:lnTo>
                      <a:pt x="6" y="0"/>
                    </a:lnTo>
                    <a:lnTo>
                      <a:pt x="17" y="0"/>
                    </a:lnTo>
                    <a:lnTo>
                      <a:pt x="28" y="5"/>
                    </a:lnTo>
                    <a:lnTo>
                      <a:pt x="39" y="0"/>
                    </a:lnTo>
                    <a:close/>
                  </a:path>
                </a:pathLst>
              </a:custGeom>
              <a:solidFill>
                <a:srgbClr val="FFFFFF"/>
              </a:solidFill>
              <a:ln w="9525">
                <a:noFill/>
                <a:round/>
                <a:headEnd/>
                <a:tailEnd/>
              </a:ln>
            </p:spPr>
            <p:txBody>
              <a:bodyPr/>
              <a:lstStyle/>
              <a:p>
                <a:endParaRPr lang="da-DK"/>
              </a:p>
            </p:txBody>
          </p:sp>
          <p:sp>
            <p:nvSpPr>
              <p:cNvPr id="62" name="Freeform 1550"/>
              <p:cNvSpPr>
                <a:spLocks/>
              </p:cNvSpPr>
              <p:nvPr/>
            </p:nvSpPr>
            <p:spPr bwMode="auto">
              <a:xfrm>
                <a:off x="-6391984" y="-5307942"/>
                <a:ext cx="123959" cy="22539"/>
              </a:xfrm>
              <a:custGeom>
                <a:avLst/>
                <a:gdLst>
                  <a:gd name="T0" fmla="*/ 0 w 33"/>
                  <a:gd name="T1" fmla="*/ 0 h 6"/>
                  <a:gd name="T2" fmla="*/ 0 w 33"/>
                  <a:gd name="T3" fmla="*/ 0 h 6"/>
                  <a:gd name="T4" fmla="*/ 84660231 w 33"/>
                  <a:gd name="T5" fmla="*/ 0 h 6"/>
                  <a:gd name="T6" fmla="*/ 310419604 w 33"/>
                  <a:gd name="T7" fmla="*/ 0 h 6"/>
                  <a:gd name="T8" fmla="*/ 465631226 w 33"/>
                  <a:gd name="T9" fmla="*/ 0 h 6"/>
                  <a:gd name="T10" fmla="*/ 465631226 w 33"/>
                  <a:gd name="T11" fmla="*/ 84667756 h 6"/>
                  <a:gd name="T12" fmla="*/ 465631226 w 33"/>
                  <a:gd name="T13" fmla="*/ 84667756 h 6"/>
                  <a:gd name="T14" fmla="*/ 465631226 w 33"/>
                  <a:gd name="T15" fmla="*/ 84667756 h 6"/>
                  <a:gd name="T16" fmla="*/ 395079806 w 33"/>
                  <a:gd name="T17" fmla="*/ 84667756 h 6"/>
                  <a:gd name="T18" fmla="*/ 239871882 w 33"/>
                  <a:gd name="T19" fmla="*/ 84667756 h 6"/>
                  <a:gd name="T20" fmla="*/ 84660231 w 33"/>
                  <a:gd name="T21" fmla="*/ 84667756 h 6"/>
                  <a:gd name="T22" fmla="*/ 0 w 33"/>
                  <a:gd name="T23" fmla="*/ 84667756 h 6"/>
                  <a:gd name="T24" fmla="*/ 0 w 33"/>
                  <a:gd name="T25" fmla="*/ 0 h 6"/>
                  <a:gd name="T26" fmla="*/ 0 w 33"/>
                  <a:gd name="T27" fmla="*/ 0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
                  <a:gd name="T43" fmla="*/ 0 h 6"/>
                  <a:gd name="T44" fmla="*/ 33 w 33"/>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 h="6">
                    <a:moveTo>
                      <a:pt x="0" y="0"/>
                    </a:moveTo>
                    <a:lnTo>
                      <a:pt x="0" y="0"/>
                    </a:lnTo>
                    <a:lnTo>
                      <a:pt x="6" y="0"/>
                    </a:lnTo>
                    <a:lnTo>
                      <a:pt x="22" y="0"/>
                    </a:lnTo>
                    <a:lnTo>
                      <a:pt x="33" y="0"/>
                    </a:lnTo>
                    <a:lnTo>
                      <a:pt x="33" y="6"/>
                    </a:lnTo>
                    <a:lnTo>
                      <a:pt x="28" y="6"/>
                    </a:lnTo>
                    <a:lnTo>
                      <a:pt x="17" y="6"/>
                    </a:lnTo>
                    <a:lnTo>
                      <a:pt x="6" y="6"/>
                    </a:lnTo>
                    <a:lnTo>
                      <a:pt x="0" y="6"/>
                    </a:lnTo>
                    <a:lnTo>
                      <a:pt x="0" y="0"/>
                    </a:lnTo>
                    <a:close/>
                  </a:path>
                </a:pathLst>
              </a:custGeom>
              <a:solidFill>
                <a:srgbClr val="FFFFFF"/>
              </a:solidFill>
              <a:ln w="9525">
                <a:noFill/>
                <a:round/>
                <a:headEnd/>
                <a:tailEnd/>
              </a:ln>
            </p:spPr>
            <p:txBody>
              <a:bodyPr/>
              <a:lstStyle/>
              <a:p>
                <a:endParaRPr lang="da-DK"/>
              </a:p>
            </p:txBody>
          </p:sp>
          <p:sp>
            <p:nvSpPr>
              <p:cNvPr id="63" name="Freeform 1551"/>
              <p:cNvSpPr>
                <a:spLocks/>
              </p:cNvSpPr>
              <p:nvPr/>
            </p:nvSpPr>
            <p:spPr bwMode="auto">
              <a:xfrm>
                <a:off x="-6249243" y="-5307942"/>
                <a:ext cx="105177" cy="41321"/>
              </a:xfrm>
              <a:custGeom>
                <a:avLst/>
                <a:gdLst>
                  <a:gd name="T0" fmla="*/ 395078629 w 28"/>
                  <a:gd name="T1" fmla="*/ 0 h 11"/>
                  <a:gd name="T2" fmla="*/ 395078629 w 28"/>
                  <a:gd name="T3" fmla="*/ 0 h 11"/>
                  <a:gd name="T4" fmla="*/ 395078629 w 28"/>
                  <a:gd name="T5" fmla="*/ 155220463 h 11"/>
                  <a:gd name="T6" fmla="*/ 395078629 w 28"/>
                  <a:gd name="T7" fmla="*/ 155220463 h 11"/>
                  <a:gd name="T8" fmla="*/ 155211218 w 28"/>
                  <a:gd name="T9" fmla="*/ 84666729 h 11"/>
                  <a:gd name="T10" fmla="*/ 0 w 28"/>
                  <a:gd name="T11" fmla="*/ 84666729 h 11"/>
                  <a:gd name="T12" fmla="*/ 0 w 28"/>
                  <a:gd name="T13" fmla="*/ 84666729 h 11"/>
                  <a:gd name="T14" fmla="*/ 0 w 28"/>
                  <a:gd name="T15" fmla="*/ 0 h 11"/>
                  <a:gd name="T16" fmla="*/ 155211218 w 28"/>
                  <a:gd name="T17" fmla="*/ 0 h 11"/>
                  <a:gd name="T18" fmla="*/ 395078629 w 28"/>
                  <a:gd name="T19" fmla="*/ 0 h 11"/>
                  <a:gd name="T20" fmla="*/ 395078629 w 28"/>
                  <a:gd name="T21" fmla="*/ 0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11"/>
                  <a:gd name="T35" fmla="*/ 28 w 28"/>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11">
                    <a:moveTo>
                      <a:pt x="28" y="0"/>
                    </a:moveTo>
                    <a:lnTo>
                      <a:pt x="28" y="0"/>
                    </a:lnTo>
                    <a:lnTo>
                      <a:pt x="28" y="11"/>
                    </a:lnTo>
                    <a:lnTo>
                      <a:pt x="11" y="6"/>
                    </a:lnTo>
                    <a:lnTo>
                      <a:pt x="0" y="6"/>
                    </a:lnTo>
                    <a:lnTo>
                      <a:pt x="0" y="0"/>
                    </a:lnTo>
                    <a:lnTo>
                      <a:pt x="11" y="0"/>
                    </a:lnTo>
                    <a:lnTo>
                      <a:pt x="28" y="0"/>
                    </a:lnTo>
                    <a:close/>
                  </a:path>
                </a:pathLst>
              </a:custGeom>
              <a:solidFill>
                <a:srgbClr val="FFFFFF"/>
              </a:solidFill>
              <a:ln w="9525">
                <a:noFill/>
                <a:round/>
                <a:headEnd/>
                <a:tailEnd/>
              </a:ln>
            </p:spPr>
            <p:txBody>
              <a:bodyPr/>
              <a:lstStyle/>
              <a:p>
                <a:endParaRPr lang="da-DK"/>
              </a:p>
            </p:txBody>
          </p:sp>
          <p:sp>
            <p:nvSpPr>
              <p:cNvPr id="64" name="Freeform 1552"/>
              <p:cNvSpPr>
                <a:spLocks/>
              </p:cNvSpPr>
              <p:nvPr/>
            </p:nvSpPr>
            <p:spPr bwMode="auto">
              <a:xfrm>
                <a:off x="-6433304" y="-5266621"/>
                <a:ext cx="146497" cy="41321"/>
              </a:xfrm>
              <a:custGeom>
                <a:avLst/>
                <a:gdLst>
                  <a:gd name="T0" fmla="*/ 465631259 w 39"/>
                  <a:gd name="T1" fmla="*/ 155220463 h 11"/>
                  <a:gd name="T2" fmla="*/ 465631259 w 39"/>
                  <a:gd name="T3" fmla="*/ 155220463 h 11"/>
                  <a:gd name="T4" fmla="*/ 395079834 w 39"/>
                  <a:gd name="T5" fmla="*/ 155220463 h 11"/>
                  <a:gd name="T6" fmla="*/ 239871899 w 39"/>
                  <a:gd name="T7" fmla="*/ 155220463 h 11"/>
                  <a:gd name="T8" fmla="*/ 84660237 w 39"/>
                  <a:gd name="T9" fmla="*/ 155220463 h 11"/>
                  <a:gd name="T10" fmla="*/ 0 w 39"/>
                  <a:gd name="T11" fmla="*/ 84666729 h 11"/>
                  <a:gd name="T12" fmla="*/ 0 w 39"/>
                  <a:gd name="T13" fmla="*/ 84666729 h 11"/>
                  <a:gd name="T14" fmla="*/ 84660237 w 39"/>
                  <a:gd name="T15" fmla="*/ 0 h 11"/>
                  <a:gd name="T16" fmla="*/ 310419626 w 39"/>
                  <a:gd name="T17" fmla="*/ 0 h 11"/>
                  <a:gd name="T18" fmla="*/ 465631259 w 39"/>
                  <a:gd name="T19" fmla="*/ 84666729 h 11"/>
                  <a:gd name="T20" fmla="*/ 550291584 w 39"/>
                  <a:gd name="T21" fmla="*/ 84666729 h 11"/>
                  <a:gd name="T22" fmla="*/ 465631259 w 39"/>
                  <a:gd name="T23" fmla="*/ 155220463 h 11"/>
                  <a:gd name="T24" fmla="*/ 465631259 w 39"/>
                  <a:gd name="T25" fmla="*/ 155220463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11"/>
                  <a:gd name="T41" fmla="*/ 39 w 39"/>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11">
                    <a:moveTo>
                      <a:pt x="33" y="11"/>
                    </a:moveTo>
                    <a:lnTo>
                      <a:pt x="33" y="11"/>
                    </a:lnTo>
                    <a:lnTo>
                      <a:pt x="28" y="11"/>
                    </a:lnTo>
                    <a:lnTo>
                      <a:pt x="17" y="11"/>
                    </a:lnTo>
                    <a:lnTo>
                      <a:pt x="6" y="11"/>
                    </a:lnTo>
                    <a:lnTo>
                      <a:pt x="0" y="6"/>
                    </a:lnTo>
                    <a:lnTo>
                      <a:pt x="6" y="0"/>
                    </a:lnTo>
                    <a:lnTo>
                      <a:pt x="22" y="0"/>
                    </a:lnTo>
                    <a:lnTo>
                      <a:pt x="33" y="6"/>
                    </a:lnTo>
                    <a:lnTo>
                      <a:pt x="39" y="6"/>
                    </a:lnTo>
                    <a:lnTo>
                      <a:pt x="33" y="11"/>
                    </a:lnTo>
                    <a:close/>
                  </a:path>
                </a:pathLst>
              </a:custGeom>
              <a:solidFill>
                <a:srgbClr val="FFFFFF"/>
              </a:solidFill>
              <a:ln w="9525">
                <a:noFill/>
                <a:round/>
                <a:headEnd/>
                <a:tailEnd/>
              </a:ln>
            </p:spPr>
            <p:txBody>
              <a:bodyPr/>
              <a:lstStyle/>
              <a:p>
                <a:endParaRPr lang="da-DK"/>
              </a:p>
            </p:txBody>
          </p:sp>
          <p:sp>
            <p:nvSpPr>
              <p:cNvPr id="65" name="Freeform 1553"/>
              <p:cNvSpPr>
                <a:spLocks/>
              </p:cNvSpPr>
              <p:nvPr/>
            </p:nvSpPr>
            <p:spPr bwMode="auto">
              <a:xfrm>
                <a:off x="-6226705" y="-5266621"/>
                <a:ext cx="123959" cy="41321"/>
              </a:xfrm>
              <a:custGeom>
                <a:avLst/>
                <a:gdLst>
                  <a:gd name="T0" fmla="*/ 0 w 33"/>
                  <a:gd name="T1" fmla="*/ 155220463 h 11"/>
                  <a:gd name="T2" fmla="*/ 0 w 33"/>
                  <a:gd name="T3" fmla="*/ 155220463 h 11"/>
                  <a:gd name="T4" fmla="*/ 0 w 33"/>
                  <a:gd name="T5" fmla="*/ 84666729 h 11"/>
                  <a:gd name="T6" fmla="*/ 70551449 w 33"/>
                  <a:gd name="T7" fmla="*/ 84666729 h 11"/>
                  <a:gd name="T8" fmla="*/ 225759344 w 33"/>
                  <a:gd name="T9" fmla="*/ 0 h 11"/>
                  <a:gd name="T10" fmla="*/ 380971024 w 33"/>
                  <a:gd name="T11" fmla="*/ 84666729 h 11"/>
                  <a:gd name="T12" fmla="*/ 465631226 w 33"/>
                  <a:gd name="T13" fmla="*/ 84666729 h 11"/>
                  <a:gd name="T14" fmla="*/ 465631226 w 33"/>
                  <a:gd name="T15" fmla="*/ 155220463 h 11"/>
                  <a:gd name="T16" fmla="*/ 465631226 w 33"/>
                  <a:gd name="T17" fmla="*/ 155220463 h 11"/>
                  <a:gd name="T18" fmla="*/ 380971024 w 33"/>
                  <a:gd name="T19" fmla="*/ 155220463 h 11"/>
                  <a:gd name="T20" fmla="*/ 225759344 w 33"/>
                  <a:gd name="T21" fmla="*/ 155220463 h 11"/>
                  <a:gd name="T22" fmla="*/ 155211680 w 33"/>
                  <a:gd name="T23" fmla="*/ 155220463 h 11"/>
                  <a:gd name="T24" fmla="*/ 0 w 33"/>
                  <a:gd name="T25" fmla="*/ 155220463 h 11"/>
                  <a:gd name="T26" fmla="*/ 0 w 33"/>
                  <a:gd name="T27" fmla="*/ 155220463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
                  <a:gd name="T43" fmla="*/ 0 h 11"/>
                  <a:gd name="T44" fmla="*/ 33 w 33"/>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 h="11">
                    <a:moveTo>
                      <a:pt x="0" y="11"/>
                    </a:moveTo>
                    <a:lnTo>
                      <a:pt x="0" y="11"/>
                    </a:lnTo>
                    <a:lnTo>
                      <a:pt x="0" y="6"/>
                    </a:lnTo>
                    <a:lnTo>
                      <a:pt x="5" y="6"/>
                    </a:lnTo>
                    <a:lnTo>
                      <a:pt x="16" y="0"/>
                    </a:lnTo>
                    <a:lnTo>
                      <a:pt x="27" y="6"/>
                    </a:lnTo>
                    <a:lnTo>
                      <a:pt x="33" y="6"/>
                    </a:lnTo>
                    <a:lnTo>
                      <a:pt x="33" y="11"/>
                    </a:lnTo>
                    <a:lnTo>
                      <a:pt x="27" y="11"/>
                    </a:lnTo>
                    <a:lnTo>
                      <a:pt x="16" y="11"/>
                    </a:lnTo>
                    <a:lnTo>
                      <a:pt x="11" y="11"/>
                    </a:lnTo>
                    <a:lnTo>
                      <a:pt x="0" y="11"/>
                    </a:lnTo>
                    <a:close/>
                  </a:path>
                </a:pathLst>
              </a:custGeom>
              <a:solidFill>
                <a:srgbClr val="FFFFFF"/>
              </a:solidFill>
              <a:ln w="9525">
                <a:noFill/>
                <a:round/>
                <a:headEnd/>
                <a:tailEnd/>
              </a:ln>
            </p:spPr>
            <p:txBody>
              <a:bodyPr/>
              <a:lstStyle/>
              <a:p>
                <a:endParaRPr lang="da-DK"/>
              </a:p>
            </p:txBody>
          </p:sp>
          <p:sp>
            <p:nvSpPr>
              <p:cNvPr id="66" name="Freeform 1554"/>
              <p:cNvSpPr>
                <a:spLocks/>
              </p:cNvSpPr>
              <p:nvPr/>
            </p:nvSpPr>
            <p:spPr bwMode="auto">
              <a:xfrm>
                <a:off x="-6249243" y="-5202761"/>
                <a:ext cx="206599" cy="41321"/>
              </a:xfrm>
              <a:custGeom>
                <a:avLst/>
                <a:gdLst>
                  <a:gd name="T0" fmla="*/ 776057234 w 55"/>
                  <a:gd name="T1" fmla="*/ 155220463 h 11"/>
                  <a:gd name="T2" fmla="*/ 776057234 w 55"/>
                  <a:gd name="T3" fmla="*/ 155220463 h 11"/>
                  <a:gd name="T4" fmla="*/ 395084910 w 55"/>
                  <a:gd name="T5" fmla="*/ 155220463 h 11"/>
                  <a:gd name="T6" fmla="*/ 155212210 w 55"/>
                  <a:gd name="T7" fmla="*/ 155220463 h 11"/>
                  <a:gd name="T8" fmla="*/ 0 w 55"/>
                  <a:gd name="T9" fmla="*/ 0 h 11"/>
                  <a:gd name="T10" fmla="*/ 0 w 55"/>
                  <a:gd name="T11" fmla="*/ 0 h 11"/>
                  <a:gd name="T12" fmla="*/ 395084910 w 55"/>
                  <a:gd name="T13" fmla="*/ 0 h 11"/>
                  <a:gd name="T14" fmla="*/ 620845083 w 55"/>
                  <a:gd name="T15" fmla="*/ 70553734 h 11"/>
                  <a:gd name="T16" fmla="*/ 705505573 w 55"/>
                  <a:gd name="T17" fmla="*/ 70553734 h 11"/>
                  <a:gd name="T18" fmla="*/ 776057234 w 55"/>
                  <a:gd name="T19" fmla="*/ 155220463 h 11"/>
                  <a:gd name="T20" fmla="*/ 776057234 w 55"/>
                  <a:gd name="T21" fmla="*/ 155220463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
                  <a:gd name="T34" fmla="*/ 0 h 11"/>
                  <a:gd name="T35" fmla="*/ 55 w 55"/>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 h="11">
                    <a:moveTo>
                      <a:pt x="55" y="11"/>
                    </a:moveTo>
                    <a:lnTo>
                      <a:pt x="55" y="11"/>
                    </a:lnTo>
                    <a:lnTo>
                      <a:pt x="28" y="11"/>
                    </a:lnTo>
                    <a:lnTo>
                      <a:pt x="11" y="11"/>
                    </a:lnTo>
                    <a:lnTo>
                      <a:pt x="0" y="0"/>
                    </a:lnTo>
                    <a:lnTo>
                      <a:pt x="28" y="0"/>
                    </a:lnTo>
                    <a:lnTo>
                      <a:pt x="44" y="5"/>
                    </a:lnTo>
                    <a:lnTo>
                      <a:pt x="50" y="5"/>
                    </a:lnTo>
                    <a:lnTo>
                      <a:pt x="55" y="11"/>
                    </a:lnTo>
                    <a:close/>
                  </a:path>
                </a:pathLst>
              </a:custGeom>
              <a:solidFill>
                <a:srgbClr val="FFFFFF"/>
              </a:solidFill>
              <a:ln w="9525">
                <a:noFill/>
                <a:round/>
                <a:headEnd/>
                <a:tailEnd/>
              </a:ln>
            </p:spPr>
            <p:txBody>
              <a:bodyPr/>
              <a:lstStyle/>
              <a:p>
                <a:endParaRPr lang="da-DK"/>
              </a:p>
            </p:txBody>
          </p:sp>
          <p:sp>
            <p:nvSpPr>
              <p:cNvPr id="67" name="Freeform 1555"/>
              <p:cNvSpPr>
                <a:spLocks/>
              </p:cNvSpPr>
              <p:nvPr/>
            </p:nvSpPr>
            <p:spPr bwMode="auto">
              <a:xfrm>
                <a:off x="-6391984" y="-5202761"/>
                <a:ext cx="123959" cy="41321"/>
              </a:xfrm>
              <a:custGeom>
                <a:avLst/>
                <a:gdLst>
                  <a:gd name="T0" fmla="*/ 0 w 33"/>
                  <a:gd name="T1" fmla="*/ 0 h 11"/>
                  <a:gd name="T2" fmla="*/ 0 w 33"/>
                  <a:gd name="T3" fmla="*/ 0 h 11"/>
                  <a:gd name="T4" fmla="*/ 155211680 w 33"/>
                  <a:gd name="T5" fmla="*/ 0 h 11"/>
                  <a:gd name="T6" fmla="*/ 239871882 w 33"/>
                  <a:gd name="T7" fmla="*/ 0 h 11"/>
                  <a:gd name="T8" fmla="*/ 395079806 w 33"/>
                  <a:gd name="T9" fmla="*/ 0 h 11"/>
                  <a:gd name="T10" fmla="*/ 465631226 w 33"/>
                  <a:gd name="T11" fmla="*/ 0 h 11"/>
                  <a:gd name="T12" fmla="*/ 465631226 w 33"/>
                  <a:gd name="T13" fmla="*/ 0 h 11"/>
                  <a:gd name="T14" fmla="*/ 465631226 w 33"/>
                  <a:gd name="T15" fmla="*/ 70553734 h 11"/>
                  <a:gd name="T16" fmla="*/ 465631226 w 33"/>
                  <a:gd name="T17" fmla="*/ 70553734 h 11"/>
                  <a:gd name="T18" fmla="*/ 239871882 w 33"/>
                  <a:gd name="T19" fmla="*/ 155220463 h 11"/>
                  <a:gd name="T20" fmla="*/ 84660231 w 33"/>
                  <a:gd name="T21" fmla="*/ 70553734 h 11"/>
                  <a:gd name="T22" fmla="*/ 0 w 33"/>
                  <a:gd name="T23" fmla="*/ 0 h 11"/>
                  <a:gd name="T24" fmla="*/ 0 w 33"/>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11"/>
                  <a:gd name="T41" fmla="*/ 33 w 33"/>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11">
                    <a:moveTo>
                      <a:pt x="0" y="0"/>
                    </a:moveTo>
                    <a:lnTo>
                      <a:pt x="0" y="0"/>
                    </a:lnTo>
                    <a:lnTo>
                      <a:pt x="11" y="0"/>
                    </a:lnTo>
                    <a:lnTo>
                      <a:pt x="17" y="0"/>
                    </a:lnTo>
                    <a:lnTo>
                      <a:pt x="28" y="0"/>
                    </a:lnTo>
                    <a:lnTo>
                      <a:pt x="33" y="0"/>
                    </a:lnTo>
                    <a:lnTo>
                      <a:pt x="33" y="5"/>
                    </a:lnTo>
                    <a:lnTo>
                      <a:pt x="17" y="11"/>
                    </a:lnTo>
                    <a:lnTo>
                      <a:pt x="6" y="5"/>
                    </a:lnTo>
                    <a:lnTo>
                      <a:pt x="0" y="0"/>
                    </a:lnTo>
                    <a:close/>
                  </a:path>
                </a:pathLst>
              </a:custGeom>
              <a:solidFill>
                <a:srgbClr val="FFFFFF"/>
              </a:solidFill>
              <a:ln w="9525">
                <a:noFill/>
                <a:round/>
                <a:headEnd/>
                <a:tailEnd/>
              </a:ln>
            </p:spPr>
            <p:txBody>
              <a:bodyPr/>
              <a:lstStyle/>
              <a:p>
                <a:endParaRPr lang="da-DK"/>
              </a:p>
            </p:txBody>
          </p:sp>
          <p:sp>
            <p:nvSpPr>
              <p:cNvPr id="68" name="Freeform 1556"/>
              <p:cNvSpPr>
                <a:spLocks/>
              </p:cNvSpPr>
              <p:nvPr/>
            </p:nvSpPr>
            <p:spPr bwMode="auto">
              <a:xfrm>
                <a:off x="-6249243" y="-5142657"/>
                <a:ext cx="206599" cy="22539"/>
              </a:xfrm>
              <a:custGeom>
                <a:avLst/>
                <a:gdLst>
                  <a:gd name="T0" fmla="*/ 776057234 w 55"/>
                  <a:gd name="T1" fmla="*/ 84667756 h 6"/>
                  <a:gd name="T2" fmla="*/ 776057234 w 55"/>
                  <a:gd name="T3" fmla="*/ 84667756 h 6"/>
                  <a:gd name="T4" fmla="*/ 550293422 w 55"/>
                  <a:gd name="T5" fmla="*/ 84667756 h 6"/>
                  <a:gd name="T6" fmla="*/ 310424420 w 55"/>
                  <a:gd name="T7" fmla="*/ 84667756 h 6"/>
                  <a:gd name="T8" fmla="*/ 84660520 w 55"/>
                  <a:gd name="T9" fmla="*/ 84667756 h 6"/>
                  <a:gd name="T10" fmla="*/ 0 w 55"/>
                  <a:gd name="T11" fmla="*/ 0 h 6"/>
                  <a:gd name="T12" fmla="*/ 0 w 55"/>
                  <a:gd name="T13" fmla="*/ 0 h 6"/>
                  <a:gd name="T14" fmla="*/ 310424420 w 55"/>
                  <a:gd name="T15" fmla="*/ 0 h 6"/>
                  <a:gd name="T16" fmla="*/ 620845083 w 55"/>
                  <a:gd name="T17" fmla="*/ 0 h 6"/>
                  <a:gd name="T18" fmla="*/ 776057234 w 55"/>
                  <a:gd name="T19" fmla="*/ 84667756 h 6"/>
                  <a:gd name="T20" fmla="*/ 776057234 w 55"/>
                  <a:gd name="T21" fmla="*/ 84667756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
                  <a:gd name="T34" fmla="*/ 0 h 6"/>
                  <a:gd name="T35" fmla="*/ 55 w 55"/>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 h="6">
                    <a:moveTo>
                      <a:pt x="55" y="6"/>
                    </a:moveTo>
                    <a:lnTo>
                      <a:pt x="55" y="6"/>
                    </a:lnTo>
                    <a:lnTo>
                      <a:pt x="39" y="6"/>
                    </a:lnTo>
                    <a:lnTo>
                      <a:pt x="22" y="6"/>
                    </a:lnTo>
                    <a:lnTo>
                      <a:pt x="6" y="6"/>
                    </a:lnTo>
                    <a:lnTo>
                      <a:pt x="0" y="0"/>
                    </a:lnTo>
                    <a:lnTo>
                      <a:pt x="22" y="0"/>
                    </a:lnTo>
                    <a:lnTo>
                      <a:pt x="44" y="0"/>
                    </a:lnTo>
                    <a:lnTo>
                      <a:pt x="55" y="6"/>
                    </a:lnTo>
                    <a:close/>
                  </a:path>
                </a:pathLst>
              </a:custGeom>
              <a:solidFill>
                <a:srgbClr val="FFFFFF"/>
              </a:solidFill>
              <a:ln w="9525">
                <a:noFill/>
                <a:round/>
                <a:headEnd/>
                <a:tailEnd/>
              </a:ln>
            </p:spPr>
            <p:txBody>
              <a:bodyPr/>
              <a:lstStyle/>
              <a:p>
                <a:endParaRPr lang="da-DK"/>
              </a:p>
            </p:txBody>
          </p:sp>
          <p:sp>
            <p:nvSpPr>
              <p:cNvPr id="69" name="Freeform 1557"/>
              <p:cNvSpPr>
                <a:spLocks/>
              </p:cNvSpPr>
              <p:nvPr/>
            </p:nvSpPr>
            <p:spPr bwMode="auto">
              <a:xfrm>
                <a:off x="-6391984" y="-5161440"/>
                <a:ext cx="105177" cy="41321"/>
              </a:xfrm>
              <a:custGeom>
                <a:avLst/>
                <a:gdLst>
                  <a:gd name="T0" fmla="*/ 395078629 w 28"/>
                  <a:gd name="T1" fmla="*/ 0 h 11"/>
                  <a:gd name="T2" fmla="*/ 395078629 w 28"/>
                  <a:gd name="T3" fmla="*/ 0 h 11"/>
                  <a:gd name="T4" fmla="*/ 395078629 w 28"/>
                  <a:gd name="T5" fmla="*/ 155220463 h 11"/>
                  <a:gd name="T6" fmla="*/ 395078629 w 28"/>
                  <a:gd name="T7" fmla="*/ 155220463 h 11"/>
                  <a:gd name="T8" fmla="*/ 395078629 w 28"/>
                  <a:gd name="T9" fmla="*/ 155220463 h 11"/>
                  <a:gd name="T10" fmla="*/ 310418679 w 28"/>
                  <a:gd name="T11" fmla="*/ 155220463 h 11"/>
                  <a:gd name="T12" fmla="*/ 310418679 w 28"/>
                  <a:gd name="T13" fmla="*/ 155220463 h 11"/>
                  <a:gd name="T14" fmla="*/ 310418679 w 28"/>
                  <a:gd name="T15" fmla="*/ 155220463 h 11"/>
                  <a:gd name="T16" fmla="*/ 155211218 w 28"/>
                  <a:gd name="T17" fmla="*/ 155220463 h 11"/>
                  <a:gd name="T18" fmla="*/ 84659979 w 28"/>
                  <a:gd name="T19" fmla="*/ 155220463 h 11"/>
                  <a:gd name="T20" fmla="*/ 0 w 28"/>
                  <a:gd name="T21" fmla="*/ 70553734 h 11"/>
                  <a:gd name="T22" fmla="*/ 0 w 28"/>
                  <a:gd name="T23" fmla="*/ 70553734 h 11"/>
                  <a:gd name="T24" fmla="*/ 0 w 28"/>
                  <a:gd name="T25" fmla="*/ 155220463 h 11"/>
                  <a:gd name="T26" fmla="*/ 0 w 28"/>
                  <a:gd name="T27" fmla="*/ 155220463 h 11"/>
                  <a:gd name="T28" fmla="*/ 0 w 28"/>
                  <a:gd name="T29" fmla="*/ 155220463 h 11"/>
                  <a:gd name="T30" fmla="*/ 0 w 28"/>
                  <a:gd name="T31" fmla="*/ 0 h 11"/>
                  <a:gd name="T32" fmla="*/ 0 w 28"/>
                  <a:gd name="T33" fmla="*/ 0 h 11"/>
                  <a:gd name="T34" fmla="*/ 239867411 w 28"/>
                  <a:gd name="T35" fmla="*/ 70553734 h 11"/>
                  <a:gd name="T36" fmla="*/ 310418679 w 28"/>
                  <a:gd name="T37" fmla="*/ 70553734 h 11"/>
                  <a:gd name="T38" fmla="*/ 395078629 w 28"/>
                  <a:gd name="T39" fmla="*/ 0 h 11"/>
                  <a:gd name="T40" fmla="*/ 395078629 w 28"/>
                  <a:gd name="T41" fmla="*/ 0 h 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
                  <a:gd name="T64" fmla="*/ 0 h 11"/>
                  <a:gd name="T65" fmla="*/ 28 w 28"/>
                  <a:gd name="T66" fmla="*/ 11 h 1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 h="11">
                    <a:moveTo>
                      <a:pt x="28" y="0"/>
                    </a:moveTo>
                    <a:lnTo>
                      <a:pt x="28" y="0"/>
                    </a:lnTo>
                    <a:lnTo>
                      <a:pt x="28" y="11"/>
                    </a:lnTo>
                    <a:lnTo>
                      <a:pt x="22" y="11"/>
                    </a:lnTo>
                    <a:lnTo>
                      <a:pt x="11" y="11"/>
                    </a:lnTo>
                    <a:lnTo>
                      <a:pt x="6" y="11"/>
                    </a:lnTo>
                    <a:lnTo>
                      <a:pt x="0" y="5"/>
                    </a:lnTo>
                    <a:lnTo>
                      <a:pt x="0" y="11"/>
                    </a:lnTo>
                    <a:lnTo>
                      <a:pt x="0" y="0"/>
                    </a:lnTo>
                    <a:lnTo>
                      <a:pt x="17" y="5"/>
                    </a:lnTo>
                    <a:lnTo>
                      <a:pt x="22" y="5"/>
                    </a:lnTo>
                    <a:lnTo>
                      <a:pt x="28" y="0"/>
                    </a:lnTo>
                    <a:close/>
                  </a:path>
                </a:pathLst>
              </a:custGeom>
              <a:solidFill>
                <a:srgbClr val="FFFFFF"/>
              </a:solidFill>
              <a:ln w="9525">
                <a:noFill/>
                <a:round/>
                <a:headEnd/>
                <a:tailEnd/>
              </a:ln>
            </p:spPr>
            <p:txBody>
              <a:bodyPr/>
              <a:lstStyle/>
              <a:p>
                <a:endParaRPr lang="da-DK"/>
              </a:p>
            </p:txBody>
          </p:sp>
          <p:sp>
            <p:nvSpPr>
              <p:cNvPr id="70" name="Freeform 1558"/>
              <p:cNvSpPr>
                <a:spLocks/>
              </p:cNvSpPr>
              <p:nvPr/>
            </p:nvSpPr>
            <p:spPr bwMode="auto">
              <a:xfrm>
                <a:off x="-6226705" y="-5593435"/>
                <a:ext cx="123959" cy="41321"/>
              </a:xfrm>
              <a:custGeom>
                <a:avLst/>
                <a:gdLst>
                  <a:gd name="T0" fmla="*/ 70551449 w 33"/>
                  <a:gd name="T1" fmla="*/ 0 h 11"/>
                  <a:gd name="T2" fmla="*/ 70551449 w 33"/>
                  <a:gd name="T3" fmla="*/ 0 h 11"/>
                  <a:gd name="T4" fmla="*/ 70551449 w 33"/>
                  <a:gd name="T5" fmla="*/ 70553734 h 11"/>
                  <a:gd name="T6" fmla="*/ 155211680 w 33"/>
                  <a:gd name="T7" fmla="*/ 70553734 h 11"/>
                  <a:gd name="T8" fmla="*/ 225759344 w 33"/>
                  <a:gd name="T9" fmla="*/ 70553734 h 11"/>
                  <a:gd name="T10" fmla="*/ 380971024 w 33"/>
                  <a:gd name="T11" fmla="*/ 70553734 h 11"/>
                  <a:gd name="T12" fmla="*/ 465631226 w 33"/>
                  <a:gd name="T13" fmla="*/ 70553734 h 11"/>
                  <a:gd name="T14" fmla="*/ 465631226 w 33"/>
                  <a:gd name="T15" fmla="*/ 155220463 h 11"/>
                  <a:gd name="T16" fmla="*/ 465631226 w 33"/>
                  <a:gd name="T17" fmla="*/ 155220463 h 11"/>
                  <a:gd name="T18" fmla="*/ 155211680 w 33"/>
                  <a:gd name="T19" fmla="*/ 155220463 h 11"/>
                  <a:gd name="T20" fmla="*/ 0 w 33"/>
                  <a:gd name="T21" fmla="*/ 155220463 h 11"/>
                  <a:gd name="T22" fmla="*/ 70551449 w 33"/>
                  <a:gd name="T23" fmla="*/ 0 h 11"/>
                  <a:gd name="T24" fmla="*/ 70551449 w 33"/>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11"/>
                  <a:gd name="T41" fmla="*/ 33 w 33"/>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11">
                    <a:moveTo>
                      <a:pt x="5" y="0"/>
                    </a:moveTo>
                    <a:lnTo>
                      <a:pt x="5" y="0"/>
                    </a:lnTo>
                    <a:lnTo>
                      <a:pt x="5" y="5"/>
                    </a:lnTo>
                    <a:lnTo>
                      <a:pt x="11" y="5"/>
                    </a:lnTo>
                    <a:lnTo>
                      <a:pt x="16" y="5"/>
                    </a:lnTo>
                    <a:lnTo>
                      <a:pt x="27" y="5"/>
                    </a:lnTo>
                    <a:lnTo>
                      <a:pt x="33" y="5"/>
                    </a:lnTo>
                    <a:lnTo>
                      <a:pt x="33" y="11"/>
                    </a:lnTo>
                    <a:lnTo>
                      <a:pt x="11" y="11"/>
                    </a:lnTo>
                    <a:lnTo>
                      <a:pt x="0" y="11"/>
                    </a:lnTo>
                    <a:lnTo>
                      <a:pt x="5" y="0"/>
                    </a:lnTo>
                    <a:close/>
                  </a:path>
                </a:pathLst>
              </a:custGeom>
              <a:solidFill>
                <a:srgbClr val="FFFFFF"/>
              </a:solidFill>
              <a:ln w="9525">
                <a:noFill/>
                <a:round/>
                <a:headEnd/>
                <a:tailEnd/>
              </a:ln>
            </p:spPr>
            <p:txBody>
              <a:bodyPr/>
              <a:lstStyle/>
              <a:p>
                <a:endParaRPr lang="da-DK"/>
              </a:p>
            </p:txBody>
          </p:sp>
          <p:sp>
            <p:nvSpPr>
              <p:cNvPr id="71" name="Freeform 1559"/>
              <p:cNvSpPr>
                <a:spLocks/>
              </p:cNvSpPr>
              <p:nvPr/>
            </p:nvSpPr>
            <p:spPr bwMode="auto">
              <a:xfrm>
                <a:off x="-6226705" y="-5657295"/>
                <a:ext cx="101421" cy="63860"/>
              </a:xfrm>
              <a:custGeom>
                <a:avLst/>
                <a:gdLst>
                  <a:gd name="T0" fmla="*/ 0 w 27"/>
                  <a:gd name="T1" fmla="*/ 155221110 h 17"/>
                  <a:gd name="T2" fmla="*/ 0 w 27"/>
                  <a:gd name="T3" fmla="*/ 155221110 h 17"/>
                  <a:gd name="T4" fmla="*/ 70551462 w 27"/>
                  <a:gd name="T5" fmla="*/ 84667082 h 17"/>
                  <a:gd name="T6" fmla="*/ 70551462 w 27"/>
                  <a:gd name="T7" fmla="*/ 0 h 17"/>
                  <a:gd name="T8" fmla="*/ 70551462 w 27"/>
                  <a:gd name="T9" fmla="*/ 0 h 17"/>
                  <a:gd name="T10" fmla="*/ 155211708 w 27"/>
                  <a:gd name="T11" fmla="*/ 84667082 h 17"/>
                  <a:gd name="T12" fmla="*/ 310419660 w 27"/>
                  <a:gd name="T13" fmla="*/ 84667082 h 17"/>
                  <a:gd name="T14" fmla="*/ 380971093 w 27"/>
                  <a:gd name="T15" fmla="*/ 84667082 h 17"/>
                  <a:gd name="T16" fmla="*/ 310419660 w 27"/>
                  <a:gd name="T17" fmla="*/ 239888163 h 17"/>
                  <a:gd name="T18" fmla="*/ 310419660 w 27"/>
                  <a:gd name="T19" fmla="*/ 239888163 h 17"/>
                  <a:gd name="T20" fmla="*/ 310419660 w 27"/>
                  <a:gd name="T21" fmla="*/ 155221110 h 17"/>
                  <a:gd name="T22" fmla="*/ 225759385 w 27"/>
                  <a:gd name="T23" fmla="*/ 155221110 h 17"/>
                  <a:gd name="T24" fmla="*/ 0 w 27"/>
                  <a:gd name="T25" fmla="*/ 155221110 h 17"/>
                  <a:gd name="T26" fmla="*/ 0 w 27"/>
                  <a:gd name="T27" fmla="*/ 155221110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
                  <a:gd name="T43" fmla="*/ 0 h 17"/>
                  <a:gd name="T44" fmla="*/ 27 w 27"/>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 h="17">
                    <a:moveTo>
                      <a:pt x="0" y="11"/>
                    </a:moveTo>
                    <a:lnTo>
                      <a:pt x="0" y="11"/>
                    </a:lnTo>
                    <a:lnTo>
                      <a:pt x="5" y="6"/>
                    </a:lnTo>
                    <a:lnTo>
                      <a:pt x="5" y="0"/>
                    </a:lnTo>
                    <a:lnTo>
                      <a:pt x="11" y="6"/>
                    </a:lnTo>
                    <a:lnTo>
                      <a:pt x="22" y="6"/>
                    </a:lnTo>
                    <a:lnTo>
                      <a:pt x="27" y="6"/>
                    </a:lnTo>
                    <a:lnTo>
                      <a:pt x="22" y="17"/>
                    </a:lnTo>
                    <a:lnTo>
                      <a:pt x="22" y="11"/>
                    </a:lnTo>
                    <a:lnTo>
                      <a:pt x="16" y="11"/>
                    </a:lnTo>
                    <a:lnTo>
                      <a:pt x="0" y="11"/>
                    </a:lnTo>
                    <a:close/>
                  </a:path>
                </a:pathLst>
              </a:custGeom>
              <a:solidFill>
                <a:srgbClr val="FFFFFF"/>
              </a:solidFill>
              <a:ln w="9525">
                <a:noFill/>
                <a:round/>
                <a:headEnd/>
                <a:tailEnd/>
              </a:ln>
            </p:spPr>
            <p:txBody>
              <a:bodyPr/>
              <a:lstStyle/>
              <a:p>
                <a:endParaRPr lang="da-DK"/>
              </a:p>
            </p:txBody>
          </p:sp>
          <p:sp>
            <p:nvSpPr>
              <p:cNvPr id="72" name="Freeform 1560"/>
              <p:cNvSpPr>
                <a:spLocks/>
              </p:cNvSpPr>
              <p:nvPr/>
            </p:nvSpPr>
            <p:spPr bwMode="auto">
              <a:xfrm>
                <a:off x="-6369446" y="-5657295"/>
                <a:ext cx="60101" cy="41321"/>
              </a:xfrm>
              <a:custGeom>
                <a:avLst/>
                <a:gdLst>
                  <a:gd name="T0" fmla="*/ 70551057 w 16"/>
                  <a:gd name="T1" fmla="*/ 0 h 11"/>
                  <a:gd name="T2" fmla="*/ 70551057 w 16"/>
                  <a:gd name="T3" fmla="*/ 0 h 11"/>
                  <a:gd name="T4" fmla="*/ 70551057 w 16"/>
                  <a:gd name="T5" fmla="*/ 0 h 11"/>
                  <a:gd name="T6" fmla="*/ 70551057 w 16"/>
                  <a:gd name="T7" fmla="*/ 0 h 11"/>
                  <a:gd name="T8" fmla="*/ 225758089 w 16"/>
                  <a:gd name="T9" fmla="*/ 0 h 11"/>
                  <a:gd name="T10" fmla="*/ 225758089 w 16"/>
                  <a:gd name="T11" fmla="*/ 0 h 11"/>
                  <a:gd name="T12" fmla="*/ 225758089 w 16"/>
                  <a:gd name="T13" fmla="*/ 155220463 h 11"/>
                  <a:gd name="T14" fmla="*/ 225758089 w 16"/>
                  <a:gd name="T15" fmla="*/ 155220463 h 11"/>
                  <a:gd name="T16" fmla="*/ 70551057 w 16"/>
                  <a:gd name="T17" fmla="*/ 155220463 h 11"/>
                  <a:gd name="T18" fmla="*/ 0 w 16"/>
                  <a:gd name="T19" fmla="*/ 155220463 h 11"/>
                  <a:gd name="T20" fmla="*/ 0 w 16"/>
                  <a:gd name="T21" fmla="*/ 84666729 h 11"/>
                  <a:gd name="T22" fmla="*/ 70551057 w 16"/>
                  <a:gd name="T23" fmla="*/ 0 h 11"/>
                  <a:gd name="T24" fmla="*/ 70551057 w 16"/>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1"/>
                  <a:gd name="T41" fmla="*/ 16 w 16"/>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1">
                    <a:moveTo>
                      <a:pt x="5" y="0"/>
                    </a:moveTo>
                    <a:lnTo>
                      <a:pt x="5" y="0"/>
                    </a:lnTo>
                    <a:lnTo>
                      <a:pt x="16" y="0"/>
                    </a:lnTo>
                    <a:lnTo>
                      <a:pt x="16" y="11"/>
                    </a:lnTo>
                    <a:lnTo>
                      <a:pt x="5" y="11"/>
                    </a:lnTo>
                    <a:lnTo>
                      <a:pt x="0" y="11"/>
                    </a:lnTo>
                    <a:lnTo>
                      <a:pt x="0" y="6"/>
                    </a:lnTo>
                    <a:lnTo>
                      <a:pt x="5" y="0"/>
                    </a:lnTo>
                    <a:close/>
                  </a:path>
                </a:pathLst>
              </a:custGeom>
              <a:solidFill>
                <a:srgbClr val="FFFFFF"/>
              </a:solidFill>
              <a:ln w="9525">
                <a:noFill/>
                <a:round/>
                <a:headEnd/>
                <a:tailEnd/>
              </a:ln>
            </p:spPr>
            <p:txBody>
              <a:bodyPr/>
              <a:lstStyle/>
              <a:p>
                <a:endParaRPr lang="da-DK"/>
              </a:p>
            </p:txBody>
          </p:sp>
          <p:sp>
            <p:nvSpPr>
              <p:cNvPr id="73" name="Freeform 1561"/>
              <p:cNvSpPr>
                <a:spLocks/>
              </p:cNvSpPr>
              <p:nvPr/>
            </p:nvSpPr>
            <p:spPr bwMode="auto">
              <a:xfrm>
                <a:off x="-6391984" y="-5593435"/>
                <a:ext cx="105177" cy="41321"/>
              </a:xfrm>
              <a:custGeom>
                <a:avLst/>
                <a:gdLst>
                  <a:gd name="T0" fmla="*/ 310418679 w 28"/>
                  <a:gd name="T1" fmla="*/ 155220463 h 11"/>
                  <a:gd name="T2" fmla="*/ 310418679 w 28"/>
                  <a:gd name="T3" fmla="*/ 155220463 h 11"/>
                  <a:gd name="T4" fmla="*/ 239867411 w 28"/>
                  <a:gd name="T5" fmla="*/ 155220463 h 11"/>
                  <a:gd name="T6" fmla="*/ 0 w 28"/>
                  <a:gd name="T7" fmla="*/ 155220463 h 11"/>
                  <a:gd name="T8" fmla="*/ 0 w 28"/>
                  <a:gd name="T9" fmla="*/ 155220463 h 11"/>
                  <a:gd name="T10" fmla="*/ 0 w 28"/>
                  <a:gd name="T11" fmla="*/ 0 h 11"/>
                  <a:gd name="T12" fmla="*/ 0 w 28"/>
                  <a:gd name="T13" fmla="*/ 0 h 11"/>
                  <a:gd name="T14" fmla="*/ 0 w 28"/>
                  <a:gd name="T15" fmla="*/ 0 h 11"/>
                  <a:gd name="T16" fmla="*/ 0 w 28"/>
                  <a:gd name="T17" fmla="*/ 70553734 h 11"/>
                  <a:gd name="T18" fmla="*/ 0 w 28"/>
                  <a:gd name="T19" fmla="*/ 70553734 h 11"/>
                  <a:gd name="T20" fmla="*/ 84659979 w 28"/>
                  <a:gd name="T21" fmla="*/ 70553734 h 11"/>
                  <a:gd name="T22" fmla="*/ 239867411 w 28"/>
                  <a:gd name="T23" fmla="*/ 70553734 h 11"/>
                  <a:gd name="T24" fmla="*/ 395078629 w 28"/>
                  <a:gd name="T25" fmla="*/ 0 h 11"/>
                  <a:gd name="T26" fmla="*/ 395078629 w 28"/>
                  <a:gd name="T27" fmla="*/ 0 h 11"/>
                  <a:gd name="T28" fmla="*/ 395078629 w 28"/>
                  <a:gd name="T29" fmla="*/ 155220463 h 11"/>
                  <a:gd name="T30" fmla="*/ 395078629 w 28"/>
                  <a:gd name="T31" fmla="*/ 155220463 h 11"/>
                  <a:gd name="T32" fmla="*/ 395078629 w 28"/>
                  <a:gd name="T33" fmla="*/ 155220463 h 11"/>
                  <a:gd name="T34" fmla="*/ 310418679 w 28"/>
                  <a:gd name="T35" fmla="*/ 155220463 h 11"/>
                  <a:gd name="T36" fmla="*/ 310418679 w 28"/>
                  <a:gd name="T37" fmla="*/ 155220463 h 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11"/>
                  <a:gd name="T59" fmla="*/ 28 w 28"/>
                  <a:gd name="T60" fmla="*/ 11 h 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11">
                    <a:moveTo>
                      <a:pt x="22" y="11"/>
                    </a:moveTo>
                    <a:lnTo>
                      <a:pt x="22" y="11"/>
                    </a:lnTo>
                    <a:lnTo>
                      <a:pt x="17" y="11"/>
                    </a:lnTo>
                    <a:lnTo>
                      <a:pt x="0" y="11"/>
                    </a:lnTo>
                    <a:lnTo>
                      <a:pt x="0" y="0"/>
                    </a:lnTo>
                    <a:lnTo>
                      <a:pt x="0" y="5"/>
                    </a:lnTo>
                    <a:lnTo>
                      <a:pt x="6" y="5"/>
                    </a:lnTo>
                    <a:lnTo>
                      <a:pt x="17" y="5"/>
                    </a:lnTo>
                    <a:lnTo>
                      <a:pt x="28" y="0"/>
                    </a:lnTo>
                    <a:lnTo>
                      <a:pt x="28" y="11"/>
                    </a:lnTo>
                    <a:lnTo>
                      <a:pt x="22" y="11"/>
                    </a:lnTo>
                    <a:close/>
                  </a:path>
                </a:pathLst>
              </a:custGeom>
              <a:solidFill>
                <a:srgbClr val="FFFFFF"/>
              </a:solidFill>
              <a:ln w="9525">
                <a:noFill/>
                <a:round/>
                <a:headEnd/>
                <a:tailEnd/>
              </a:ln>
            </p:spPr>
            <p:txBody>
              <a:bodyPr/>
              <a:lstStyle/>
              <a:p>
                <a:endParaRPr lang="da-DK"/>
              </a:p>
            </p:txBody>
          </p:sp>
          <p:sp>
            <p:nvSpPr>
              <p:cNvPr id="74" name="Freeform 1562"/>
              <p:cNvSpPr>
                <a:spLocks/>
              </p:cNvSpPr>
              <p:nvPr/>
            </p:nvSpPr>
            <p:spPr bwMode="auto">
              <a:xfrm>
                <a:off x="-6249243" y="-5533331"/>
                <a:ext cx="146497" cy="41321"/>
              </a:xfrm>
              <a:custGeom>
                <a:avLst/>
                <a:gdLst>
                  <a:gd name="T0" fmla="*/ 0 w 39"/>
                  <a:gd name="T1" fmla="*/ 84666729 h 11"/>
                  <a:gd name="T2" fmla="*/ 0 w 39"/>
                  <a:gd name="T3" fmla="*/ 84666729 h 11"/>
                  <a:gd name="T4" fmla="*/ 239871899 w 39"/>
                  <a:gd name="T5" fmla="*/ 0 h 11"/>
                  <a:gd name="T6" fmla="*/ 395079834 w 39"/>
                  <a:gd name="T7" fmla="*/ 84666729 h 11"/>
                  <a:gd name="T8" fmla="*/ 550291584 w 39"/>
                  <a:gd name="T9" fmla="*/ 155220463 h 11"/>
                  <a:gd name="T10" fmla="*/ 550291584 w 39"/>
                  <a:gd name="T11" fmla="*/ 155220463 h 11"/>
                  <a:gd name="T12" fmla="*/ 155211691 w 39"/>
                  <a:gd name="T13" fmla="*/ 155220463 h 11"/>
                  <a:gd name="T14" fmla="*/ 84660237 w 39"/>
                  <a:gd name="T15" fmla="*/ 155220463 h 11"/>
                  <a:gd name="T16" fmla="*/ 0 w 39"/>
                  <a:gd name="T17" fmla="*/ 84666729 h 11"/>
                  <a:gd name="T18" fmla="*/ 0 w 39"/>
                  <a:gd name="T19" fmla="*/ 84666729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11"/>
                  <a:gd name="T32" fmla="*/ 39 w 39"/>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11">
                    <a:moveTo>
                      <a:pt x="0" y="6"/>
                    </a:moveTo>
                    <a:lnTo>
                      <a:pt x="0" y="6"/>
                    </a:lnTo>
                    <a:lnTo>
                      <a:pt x="17" y="0"/>
                    </a:lnTo>
                    <a:lnTo>
                      <a:pt x="28" y="6"/>
                    </a:lnTo>
                    <a:lnTo>
                      <a:pt x="39" y="11"/>
                    </a:lnTo>
                    <a:lnTo>
                      <a:pt x="11" y="11"/>
                    </a:lnTo>
                    <a:lnTo>
                      <a:pt x="6" y="11"/>
                    </a:lnTo>
                    <a:lnTo>
                      <a:pt x="0" y="6"/>
                    </a:lnTo>
                    <a:close/>
                  </a:path>
                </a:pathLst>
              </a:custGeom>
              <a:solidFill>
                <a:srgbClr val="FFFFFF"/>
              </a:solidFill>
              <a:ln w="9525">
                <a:noFill/>
                <a:round/>
                <a:headEnd/>
                <a:tailEnd/>
              </a:ln>
            </p:spPr>
            <p:txBody>
              <a:bodyPr/>
              <a:lstStyle/>
              <a:p>
                <a:endParaRPr lang="da-DK"/>
              </a:p>
            </p:txBody>
          </p:sp>
          <p:sp>
            <p:nvSpPr>
              <p:cNvPr id="75" name="Freeform 1563"/>
              <p:cNvSpPr>
                <a:spLocks/>
              </p:cNvSpPr>
              <p:nvPr/>
            </p:nvSpPr>
            <p:spPr bwMode="auto">
              <a:xfrm>
                <a:off x="-6391984" y="-5533331"/>
                <a:ext cx="105177" cy="41321"/>
              </a:xfrm>
              <a:custGeom>
                <a:avLst/>
                <a:gdLst>
                  <a:gd name="T0" fmla="*/ 310418679 w 28"/>
                  <a:gd name="T1" fmla="*/ 155220463 h 11"/>
                  <a:gd name="T2" fmla="*/ 310418679 w 28"/>
                  <a:gd name="T3" fmla="*/ 155220463 h 11"/>
                  <a:gd name="T4" fmla="*/ 310418679 w 28"/>
                  <a:gd name="T5" fmla="*/ 84666729 h 11"/>
                  <a:gd name="T6" fmla="*/ 155211218 w 28"/>
                  <a:gd name="T7" fmla="*/ 84666729 h 11"/>
                  <a:gd name="T8" fmla="*/ 0 w 28"/>
                  <a:gd name="T9" fmla="*/ 84666729 h 11"/>
                  <a:gd name="T10" fmla="*/ 0 w 28"/>
                  <a:gd name="T11" fmla="*/ 84666729 h 11"/>
                  <a:gd name="T12" fmla="*/ 0 w 28"/>
                  <a:gd name="T13" fmla="*/ 0 h 11"/>
                  <a:gd name="T14" fmla="*/ 155211218 w 28"/>
                  <a:gd name="T15" fmla="*/ 0 h 11"/>
                  <a:gd name="T16" fmla="*/ 395078629 w 28"/>
                  <a:gd name="T17" fmla="*/ 0 h 11"/>
                  <a:gd name="T18" fmla="*/ 395078629 w 28"/>
                  <a:gd name="T19" fmla="*/ 0 h 11"/>
                  <a:gd name="T20" fmla="*/ 395078629 w 28"/>
                  <a:gd name="T21" fmla="*/ 84666729 h 11"/>
                  <a:gd name="T22" fmla="*/ 395078629 w 28"/>
                  <a:gd name="T23" fmla="*/ 84666729 h 11"/>
                  <a:gd name="T24" fmla="*/ 395078629 w 28"/>
                  <a:gd name="T25" fmla="*/ 155220463 h 11"/>
                  <a:gd name="T26" fmla="*/ 310418679 w 28"/>
                  <a:gd name="T27" fmla="*/ 155220463 h 11"/>
                  <a:gd name="T28" fmla="*/ 310418679 w 28"/>
                  <a:gd name="T29" fmla="*/ 155220463 h 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11"/>
                  <a:gd name="T47" fmla="*/ 28 w 28"/>
                  <a:gd name="T48" fmla="*/ 11 h 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11">
                    <a:moveTo>
                      <a:pt x="22" y="11"/>
                    </a:moveTo>
                    <a:lnTo>
                      <a:pt x="22" y="11"/>
                    </a:lnTo>
                    <a:lnTo>
                      <a:pt x="22" y="6"/>
                    </a:lnTo>
                    <a:lnTo>
                      <a:pt x="11" y="6"/>
                    </a:lnTo>
                    <a:lnTo>
                      <a:pt x="0" y="6"/>
                    </a:lnTo>
                    <a:lnTo>
                      <a:pt x="0" y="0"/>
                    </a:lnTo>
                    <a:lnTo>
                      <a:pt x="11" y="0"/>
                    </a:lnTo>
                    <a:lnTo>
                      <a:pt x="28" y="0"/>
                    </a:lnTo>
                    <a:lnTo>
                      <a:pt x="28" y="6"/>
                    </a:lnTo>
                    <a:lnTo>
                      <a:pt x="28" y="11"/>
                    </a:lnTo>
                    <a:lnTo>
                      <a:pt x="22" y="11"/>
                    </a:lnTo>
                    <a:close/>
                  </a:path>
                </a:pathLst>
              </a:custGeom>
              <a:solidFill>
                <a:srgbClr val="FFFFFF"/>
              </a:solidFill>
              <a:ln w="9525">
                <a:noFill/>
                <a:round/>
                <a:headEnd/>
                <a:tailEnd/>
              </a:ln>
            </p:spPr>
            <p:txBody>
              <a:bodyPr/>
              <a:lstStyle/>
              <a:p>
                <a:endParaRPr lang="da-DK"/>
              </a:p>
            </p:txBody>
          </p:sp>
          <p:sp>
            <p:nvSpPr>
              <p:cNvPr id="76" name="Freeform 1564"/>
              <p:cNvSpPr>
                <a:spLocks/>
              </p:cNvSpPr>
              <p:nvPr/>
            </p:nvSpPr>
            <p:spPr bwMode="auto">
              <a:xfrm>
                <a:off x="-6226705" y="-5469471"/>
                <a:ext cx="123959" cy="37565"/>
              </a:xfrm>
              <a:custGeom>
                <a:avLst/>
                <a:gdLst>
                  <a:gd name="T0" fmla="*/ 380971024 w 33"/>
                  <a:gd name="T1" fmla="*/ 141112927 h 10"/>
                  <a:gd name="T2" fmla="*/ 380971024 w 33"/>
                  <a:gd name="T3" fmla="*/ 141112927 h 10"/>
                  <a:gd name="T4" fmla="*/ 225759344 w 33"/>
                  <a:gd name="T5" fmla="*/ 70558342 h 10"/>
                  <a:gd name="T6" fmla="*/ 0 w 33"/>
                  <a:gd name="T7" fmla="*/ 141112927 h 10"/>
                  <a:gd name="T8" fmla="*/ 0 w 33"/>
                  <a:gd name="T9" fmla="*/ 141112927 h 10"/>
                  <a:gd name="T10" fmla="*/ 0 w 33"/>
                  <a:gd name="T11" fmla="*/ 0 h 10"/>
                  <a:gd name="T12" fmla="*/ 0 w 33"/>
                  <a:gd name="T13" fmla="*/ 0 h 10"/>
                  <a:gd name="T14" fmla="*/ 70551449 w 33"/>
                  <a:gd name="T15" fmla="*/ 0 h 10"/>
                  <a:gd name="T16" fmla="*/ 70551449 w 33"/>
                  <a:gd name="T17" fmla="*/ 0 h 10"/>
                  <a:gd name="T18" fmla="*/ 70551449 w 33"/>
                  <a:gd name="T19" fmla="*/ 0 h 10"/>
                  <a:gd name="T20" fmla="*/ 155211680 w 33"/>
                  <a:gd name="T21" fmla="*/ 0 h 10"/>
                  <a:gd name="T22" fmla="*/ 310419604 w 33"/>
                  <a:gd name="T23" fmla="*/ 70558342 h 10"/>
                  <a:gd name="T24" fmla="*/ 465631226 w 33"/>
                  <a:gd name="T25" fmla="*/ 70558342 h 10"/>
                  <a:gd name="T26" fmla="*/ 380971024 w 33"/>
                  <a:gd name="T27" fmla="*/ 141112927 h 10"/>
                  <a:gd name="T28" fmla="*/ 380971024 w 33"/>
                  <a:gd name="T29" fmla="*/ 141112927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
                  <a:gd name="T46" fmla="*/ 0 h 10"/>
                  <a:gd name="T47" fmla="*/ 33 w 33"/>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 h="10">
                    <a:moveTo>
                      <a:pt x="27" y="10"/>
                    </a:moveTo>
                    <a:lnTo>
                      <a:pt x="27" y="10"/>
                    </a:lnTo>
                    <a:lnTo>
                      <a:pt x="16" y="5"/>
                    </a:lnTo>
                    <a:lnTo>
                      <a:pt x="0" y="10"/>
                    </a:lnTo>
                    <a:lnTo>
                      <a:pt x="0" y="0"/>
                    </a:lnTo>
                    <a:lnTo>
                      <a:pt x="5" y="0"/>
                    </a:lnTo>
                    <a:lnTo>
                      <a:pt x="11" y="0"/>
                    </a:lnTo>
                    <a:lnTo>
                      <a:pt x="22" y="5"/>
                    </a:lnTo>
                    <a:lnTo>
                      <a:pt x="33" y="5"/>
                    </a:lnTo>
                    <a:lnTo>
                      <a:pt x="27" y="10"/>
                    </a:lnTo>
                    <a:close/>
                  </a:path>
                </a:pathLst>
              </a:custGeom>
              <a:solidFill>
                <a:srgbClr val="FFFFFF"/>
              </a:solidFill>
              <a:ln w="9525">
                <a:noFill/>
                <a:round/>
                <a:headEnd/>
                <a:tailEnd/>
              </a:ln>
            </p:spPr>
            <p:txBody>
              <a:bodyPr/>
              <a:lstStyle/>
              <a:p>
                <a:endParaRPr lang="da-DK"/>
              </a:p>
            </p:txBody>
          </p:sp>
          <p:sp>
            <p:nvSpPr>
              <p:cNvPr id="77" name="Freeform 1565"/>
              <p:cNvSpPr>
                <a:spLocks/>
              </p:cNvSpPr>
              <p:nvPr/>
            </p:nvSpPr>
            <p:spPr bwMode="auto">
              <a:xfrm>
                <a:off x="-6391984" y="-5469471"/>
                <a:ext cx="123959" cy="37565"/>
              </a:xfrm>
              <a:custGeom>
                <a:avLst/>
                <a:gdLst>
                  <a:gd name="T0" fmla="*/ 0 w 33"/>
                  <a:gd name="T1" fmla="*/ 70558342 h 10"/>
                  <a:gd name="T2" fmla="*/ 0 w 33"/>
                  <a:gd name="T3" fmla="*/ 70558342 h 10"/>
                  <a:gd name="T4" fmla="*/ 0 w 33"/>
                  <a:gd name="T5" fmla="*/ 0 h 10"/>
                  <a:gd name="T6" fmla="*/ 155211680 w 33"/>
                  <a:gd name="T7" fmla="*/ 0 h 10"/>
                  <a:gd name="T8" fmla="*/ 465631226 w 33"/>
                  <a:gd name="T9" fmla="*/ 0 h 10"/>
                  <a:gd name="T10" fmla="*/ 465631226 w 33"/>
                  <a:gd name="T11" fmla="*/ 0 h 10"/>
                  <a:gd name="T12" fmla="*/ 465631226 w 33"/>
                  <a:gd name="T13" fmla="*/ 141112927 h 10"/>
                  <a:gd name="T14" fmla="*/ 310419604 w 33"/>
                  <a:gd name="T15" fmla="*/ 70558342 h 10"/>
                  <a:gd name="T16" fmla="*/ 155211680 w 33"/>
                  <a:gd name="T17" fmla="*/ 70558342 h 10"/>
                  <a:gd name="T18" fmla="*/ 0 w 33"/>
                  <a:gd name="T19" fmla="*/ 70558342 h 10"/>
                  <a:gd name="T20" fmla="*/ 0 w 33"/>
                  <a:gd name="T21" fmla="*/ 70558342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10"/>
                  <a:gd name="T35" fmla="*/ 33 w 33"/>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10">
                    <a:moveTo>
                      <a:pt x="0" y="5"/>
                    </a:moveTo>
                    <a:lnTo>
                      <a:pt x="0" y="5"/>
                    </a:lnTo>
                    <a:lnTo>
                      <a:pt x="0" y="0"/>
                    </a:lnTo>
                    <a:lnTo>
                      <a:pt x="11" y="0"/>
                    </a:lnTo>
                    <a:lnTo>
                      <a:pt x="33" y="0"/>
                    </a:lnTo>
                    <a:lnTo>
                      <a:pt x="33" y="10"/>
                    </a:lnTo>
                    <a:lnTo>
                      <a:pt x="22" y="5"/>
                    </a:lnTo>
                    <a:lnTo>
                      <a:pt x="11" y="5"/>
                    </a:lnTo>
                    <a:lnTo>
                      <a:pt x="0" y="5"/>
                    </a:lnTo>
                    <a:close/>
                  </a:path>
                </a:pathLst>
              </a:custGeom>
              <a:solidFill>
                <a:srgbClr val="FFFFFF"/>
              </a:solidFill>
              <a:ln w="9525">
                <a:noFill/>
                <a:round/>
                <a:headEnd/>
                <a:tailEnd/>
              </a:ln>
            </p:spPr>
            <p:txBody>
              <a:bodyPr/>
              <a:lstStyle/>
              <a:p>
                <a:endParaRPr lang="da-DK"/>
              </a:p>
            </p:txBody>
          </p:sp>
          <p:sp>
            <p:nvSpPr>
              <p:cNvPr id="78" name="Freeform 1566"/>
              <p:cNvSpPr>
                <a:spLocks/>
              </p:cNvSpPr>
              <p:nvPr/>
            </p:nvSpPr>
            <p:spPr bwMode="auto">
              <a:xfrm>
                <a:off x="-6185385" y="-5409367"/>
                <a:ext cx="101421" cy="41321"/>
              </a:xfrm>
              <a:custGeom>
                <a:avLst/>
                <a:gdLst>
                  <a:gd name="T0" fmla="*/ 0 w 27"/>
                  <a:gd name="T1" fmla="*/ 0 h 11"/>
                  <a:gd name="T2" fmla="*/ 0 w 27"/>
                  <a:gd name="T3" fmla="*/ 0 h 11"/>
                  <a:gd name="T4" fmla="*/ 70551462 w 27"/>
                  <a:gd name="T5" fmla="*/ 0 h 11"/>
                  <a:gd name="T6" fmla="*/ 225759385 w 27"/>
                  <a:gd name="T7" fmla="*/ 0 h 11"/>
                  <a:gd name="T8" fmla="*/ 380971093 w 27"/>
                  <a:gd name="T9" fmla="*/ 0 h 11"/>
                  <a:gd name="T10" fmla="*/ 380971093 w 27"/>
                  <a:gd name="T11" fmla="*/ 0 h 11"/>
                  <a:gd name="T12" fmla="*/ 380971093 w 27"/>
                  <a:gd name="T13" fmla="*/ 70553734 h 11"/>
                  <a:gd name="T14" fmla="*/ 225759385 w 27"/>
                  <a:gd name="T15" fmla="*/ 155220463 h 11"/>
                  <a:gd name="T16" fmla="*/ 70551462 w 27"/>
                  <a:gd name="T17" fmla="*/ 70553734 h 11"/>
                  <a:gd name="T18" fmla="*/ 0 w 27"/>
                  <a:gd name="T19" fmla="*/ 0 h 11"/>
                  <a:gd name="T20" fmla="*/ 0 w 27"/>
                  <a:gd name="T21" fmla="*/ 0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
                  <a:gd name="T34" fmla="*/ 0 h 11"/>
                  <a:gd name="T35" fmla="*/ 27 w 27"/>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 h="11">
                    <a:moveTo>
                      <a:pt x="0" y="0"/>
                    </a:moveTo>
                    <a:lnTo>
                      <a:pt x="0" y="0"/>
                    </a:lnTo>
                    <a:lnTo>
                      <a:pt x="5" y="0"/>
                    </a:lnTo>
                    <a:lnTo>
                      <a:pt x="16" y="0"/>
                    </a:lnTo>
                    <a:lnTo>
                      <a:pt x="27" y="0"/>
                    </a:lnTo>
                    <a:lnTo>
                      <a:pt x="27" y="5"/>
                    </a:lnTo>
                    <a:lnTo>
                      <a:pt x="16" y="11"/>
                    </a:lnTo>
                    <a:lnTo>
                      <a:pt x="5" y="5"/>
                    </a:lnTo>
                    <a:lnTo>
                      <a:pt x="0" y="0"/>
                    </a:lnTo>
                    <a:close/>
                  </a:path>
                </a:pathLst>
              </a:custGeom>
              <a:solidFill>
                <a:srgbClr val="FFFFFF"/>
              </a:solidFill>
              <a:ln w="9525">
                <a:noFill/>
                <a:round/>
                <a:headEnd/>
                <a:tailEnd/>
              </a:ln>
            </p:spPr>
            <p:txBody>
              <a:bodyPr/>
              <a:lstStyle/>
              <a:p>
                <a:endParaRPr lang="da-DK"/>
              </a:p>
            </p:txBody>
          </p:sp>
          <p:sp>
            <p:nvSpPr>
              <p:cNvPr id="79" name="Freeform 1567"/>
              <p:cNvSpPr>
                <a:spLocks/>
              </p:cNvSpPr>
              <p:nvPr/>
            </p:nvSpPr>
            <p:spPr bwMode="auto">
              <a:xfrm>
                <a:off x="-6391984" y="-5431906"/>
                <a:ext cx="123959" cy="63860"/>
              </a:xfrm>
              <a:custGeom>
                <a:avLst/>
                <a:gdLst>
                  <a:gd name="T0" fmla="*/ 465631226 w 33"/>
                  <a:gd name="T1" fmla="*/ 239888163 h 17"/>
                  <a:gd name="T2" fmla="*/ 465631226 w 33"/>
                  <a:gd name="T3" fmla="*/ 239888163 h 17"/>
                  <a:gd name="T4" fmla="*/ 395079806 w 33"/>
                  <a:gd name="T5" fmla="*/ 155221110 h 17"/>
                  <a:gd name="T6" fmla="*/ 239871882 w 33"/>
                  <a:gd name="T7" fmla="*/ 84667082 h 17"/>
                  <a:gd name="T8" fmla="*/ 0 w 33"/>
                  <a:gd name="T9" fmla="*/ 155221110 h 17"/>
                  <a:gd name="T10" fmla="*/ 0 w 33"/>
                  <a:gd name="T11" fmla="*/ 155221110 h 17"/>
                  <a:gd name="T12" fmla="*/ 0 w 33"/>
                  <a:gd name="T13" fmla="*/ 84667082 h 17"/>
                  <a:gd name="T14" fmla="*/ 155211680 w 33"/>
                  <a:gd name="T15" fmla="*/ 0 h 17"/>
                  <a:gd name="T16" fmla="*/ 465631226 w 33"/>
                  <a:gd name="T17" fmla="*/ 84667082 h 17"/>
                  <a:gd name="T18" fmla="*/ 465631226 w 33"/>
                  <a:gd name="T19" fmla="*/ 84667082 h 17"/>
                  <a:gd name="T20" fmla="*/ 465631226 w 33"/>
                  <a:gd name="T21" fmla="*/ 155221110 h 17"/>
                  <a:gd name="T22" fmla="*/ 465631226 w 33"/>
                  <a:gd name="T23" fmla="*/ 155221110 h 17"/>
                  <a:gd name="T24" fmla="*/ 465631226 w 33"/>
                  <a:gd name="T25" fmla="*/ 155221110 h 17"/>
                  <a:gd name="T26" fmla="*/ 465631226 w 33"/>
                  <a:gd name="T27" fmla="*/ 239888163 h 17"/>
                  <a:gd name="T28" fmla="*/ 465631226 w 33"/>
                  <a:gd name="T29" fmla="*/ 239888163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
                  <a:gd name="T46" fmla="*/ 0 h 17"/>
                  <a:gd name="T47" fmla="*/ 33 w 33"/>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 h="17">
                    <a:moveTo>
                      <a:pt x="33" y="17"/>
                    </a:moveTo>
                    <a:lnTo>
                      <a:pt x="33" y="17"/>
                    </a:lnTo>
                    <a:lnTo>
                      <a:pt x="28" y="11"/>
                    </a:lnTo>
                    <a:lnTo>
                      <a:pt x="17" y="6"/>
                    </a:lnTo>
                    <a:lnTo>
                      <a:pt x="0" y="11"/>
                    </a:lnTo>
                    <a:lnTo>
                      <a:pt x="0" y="6"/>
                    </a:lnTo>
                    <a:lnTo>
                      <a:pt x="11" y="0"/>
                    </a:lnTo>
                    <a:lnTo>
                      <a:pt x="33" y="6"/>
                    </a:lnTo>
                    <a:lnTo>
                      <a:pt x="33" y="11"/>
                    </a:lnTo>
                    <a:lnTo>
                      <a:pt x="33" y="17"/>
                    </a:lnTo>
                    <a:close/>
                  </a:path>
                </a:pathLst>
              </a:custGeom>
              <a:solidFill>
                <a:srgbClr val="FFFFFF"/>
              </a:solidFill>
              <a:ln w="9525">
                <a:noFill/>
                <a:round/>
                <a:headEnd/>
                <a:tailEnd/>
              </a:ln>
            </p:spPr>
            <p:txBody>
              <a:bodyPr/>
              <a:lstStyle/>
              <a:p>
                <a:endParaRPr lang="da-DK"/>
              </a:p>
            </p:txBody>
          </p:sp>
          <p:sp>
            <p:nvSpPr>
              <p:cNvPr id="80" name="Freeform 1568"/>
              <p:cNvSpPr>
                <a:spLocks/>
              </p:cNvSpPr>
              <p:nvPr/>
            </p:nvSpPr>
            <p:spPr bwMode="auto">
              <a:xfrm>
                <a:off x="-6249243" y="-5368046"/>
                <a:ext cx="146497" cy="41321"/>
              </a:xfrm>
              <a:custGeom>
                <a:avLst/>
                <a:gdLst>
                  <a:gd name="T0" fmla="*/ 550291584 w 39"/>
                  <a:gd name="T1" fmla="*/ 0 h 11"/>
                  <a:gd name="T2" fmla="*/ 550291584 w 39"/>
                  <a:gd name="T3" fmla="*/ 0 h 11"/>
                  <a:gd name="T4" fmla="*/ 465631259 w 39"/>
                  <a:gd name="T5" fmla="*/ 155220463 h 11"/>
                  <a:gd name="T6" fmla="*/ 310419626 w 39"/>
                  <a:gd name="T7" fmla="*/ 155220463 h 11"/>
                  <a:gd name="T8" fmla="*/ 155211691 w 39"/>
                  <a:gd name="T9" fmla="*/ 155220463 h 11"/>
                  <a:gd name="T10" fmla="*/ 0 w 39"/>
                  <a:gd name="T11" fmla="*/ 155220463 h 11"/>
                  <a:gd name="T12" fmla="*/ 0 w 39"/>
                  <a:gd name="T13" fmla="*/ 155220463 h 11"/>
                  <a:gd name="T14" fmla="*/ 0 w 39"/>
                  <a:gd name="T15" fmla="*/ 70553734 h 11"/>
                  <a:gd name="T16" fmla="*/ 84660237 w 39"/>
                  <a:gd name="T17" fmla="*/ 0 h 11"/>
                  <a:gd name="T18" fmla="*/ 239871899 w 39"/>
                  <a:gd name="T19" fmla="*/ 0 h 11"/>
                  <a:gd name="T20" fmla="*/ 395079834 w 39"/>
                  <a:gd name="T21" fmla="*/ 70553734 h 11"/>
                  <a:gd name="T22" fmla="*/ 550291584 w 39"/>
                  <a:gd name="T23" fmla="*/ 0 h 11"/>
                  <a:gd name="T24" fmla="*/ 550291584 w 39"/>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11"/>
                  <a:gd name="T41" fmla="*/ 39 w 39"/>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11">
                    <a:moveTo>
                      <a:pt x="39" y="0"/>
                    </a:moveTo>
                    <a:lnTo>
                      <a:pt x="39" y="0"/>
                    </a:lnTo>
                    <a:lnTo>
                      <a:pt x="33" y="11"/>
                    </a:lnTo>
                    <a:lnTo>
                      <a:pt x="22" y="11"/>
                    </a:lnTo>
                    <a:lnTo>
                      <a:pt x="11" y="11"/>
                    </a:lnTo>
                    <a:lnTo>
                      <a:pt x="0" y="11"/>
                    </a:lnTo>
                    <a:lnTo>
                      <a:pt x="0" y="5"/>
                    </a:lnTo>
                    <a:lnTo>
                      <a:pt x="6" y="0"/>
                    </a:lnTo>
                    <a:lnTo>
                      <a:pt x="17" y="0"/>
                    </a:lnTo>
                    <a:lnTo>
                      <a:pt x="28" y="5"/>
                    </a:lnTo>
                    <a:lnTo>
                      <a:pt x="39" y="0"/>
                    </a:lnTo>
                    <a:close/>
                  </a:path>
                </a:pathLst>
              </a:custGeom>
              <a:solidFill>
                <a:srgbClr val="FFFFFF"/>
              </a:solidFill>
              <a:ln w="9525">
                <a:noFill/>
                <a:round/>
                <a:headEnd/>
                <a:tailEnd/>
              </a:ln>
            </p:spPr>
            <p:txBody>
              <a:bodyPr/>
              <a:lstStyle/>
              <a:p>
                <a:endParaRPr lang="da-DK"/>
              </a:p>
            </p:txBody>
          </p:sp>
          <p:sp>
            <p:nvSpPr>
              <p:cNvPr id="81" name="Freeform 1570"/>
              <p:cNvSpPr>
                <a:spLocks/>
              </p:cNvSpPr>
              <p:nvPr/>
            </p:nvSpPr>
            <p:spPr bwMode="auto">
              <a:xfrm>
                <a:off x="-6249243" y="-5307942"/>
                <a:ext cx="105177" cy="41321"/>
              </a:xfrm>
              <a:custGeom>
                <a:avLst/>
                <a:gdLst>
                  <a:gd name="T0" fmla="*/ 395078629 w 28"/>
                  <a:gd name="T1" fmla="*/ 0 h 11"/>
                  <a:gd name="T2" fmla="*/ 395078629 w 28"/>
                  <a:gd name="T3" fmla="*/ 0 h 11"/>
                  <a:gd name="T4" fmla="*/ 395078629 w 28"/>
                  <a:gd name="T5" fmla="*/ 155220463 h 11"/>
                  <a:gd name="T6" fmla="*/ 395078629 w 28"/>
                  <a:gd name="T7" fmla="*/ 155220463 h 11"/>
                  <a:gd name="T8" fmla="*/ 155211218 w 28"/>
                  <a:gd name="T9" fmla="*/ 84666729 h 11"/>
                  <a:gd name="T10" fmla="*/ 0 w 28"/>
                  <a:gd name="T11" fmla="*/ 84666729 h 11"/>
                  <a:gd name="T12" fmla="*/ 0 w 28"/>
                  <a:gd name="T13" fmla="*/ 84666729 h 11"/>
                  <a:gd name="T14" fmla="*/ 0 w 28"/>
                  <a:gd name="T15" fmla="*/ 0 h 11"/>
                  <a:gd name="T16" fmla="*/ 155211218 w 28"/>
                  <a:gd name="T17" fmla="*/ 0 h 11"/>
                  <a:gd name="T18" fmla="*/ 395078629 w 28"/>
                  <a:gd name="T19" fmla="*/ 0 h 11"/>
                  <a:gd name="T20" fmla="*/ 395078629 w 28"/>
                  <a:gd name="T21" fmla="*/ 0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11"/>
                  <a:gd name="T35" fmla="*/ 28 w 28"/>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11">
                    <a:moveTo>
                      <a:pt x="28" y="0"/>
                    </a:moveTo>
                    <a:lnTo>
                      <a:pt x="28" y="0"/>
                    </a:lnTo>
                    <a:lnTo>
                      <a:pt x="28" y="11"/>
                    </a:lnTo>
                    <a:lnTo>
                      <a:pt x="11" y="6"/>
                    </a:lnTo>
                    <a:lnTo>
                      <a:pt x="0" y="6"/>
                    </a:lnTo>
                    <a:lnTo>
                      <a:pt x="0" y="0"/>
                    </a:lnTo>
                    <a:lnTo>
                      <a:pt x="11" y="0"/>
                    </a:lnTo>
                    <a:lnTo>
                      <a:pt x="28" y="0"/>
                    </a:lnTo>
                    <a:close/>
                  </a:path>
                </a:pathLst>
              </a:custGeom>
              <a:solidFill>
                <a:srgbClr val="FFFFFF"/>
              </a:solidFill>
              <a:ln w="9525">
                <a:noFill/>
                <a:round/>
                <a:headEnd/>
                <a:tailEnd/>
              </a:ln>
            </p:spPr>
            <p:txBody>
              <a:bodyPr/>
              <a:lstStyle/>
              <a:p>
                <a:endParaRPr lang="da-DK"/>
              </a:p>
            </p:txBody>
          </p:sp>
          <p:sp>
            <p:nvSpPr>
              <p:cNvPr id="82" name="Freeform 1571"/>
              <p:cNvSpPr>
                <a:spLocks/>
              </p:cNvSpPr>
              <p:nvPr/>
            </p:nvSpPr>
            <p:spPr bwMode="auto">
              <a:xfrm>
                <a:off x="-6433304" y="-5266621"/>
                <a:ext cx="146497" cy="41321"/>
              </a:xfrm>
              <a:custGeom>
                <a:avLst/>
                <a:gdLst>
                  <a:gd name="T0" fmla="*/ 465631259 w 39"/>
                  <a:gd name="T1" fmla="*/ 155220463 h 11"/>
                  <a:gd name="T2" fmla="*/ 465631259 w 39"/>
                  <a:gd name="T3" fmla="*/ 155220463 h 11"/>
                  <a:gd name="T4" fmla="*/ 395079834 w 39"/>
                  <a:gd name="T5" fmla="*/ 155220463 h 11"/>
                  <a:gd name="T6" fmla="*/ 239871899 w 39"/>
                  <a:gd name="T7" fmla="*/ 155220463 h 11"/>
                  <a:gd name="T8" fmla="*/ 84660237 w 39"/>
                  <a:gd name="T9" fmla="*/ 155220463 h 11"/>
                  <a:gd name="T10" fmla="*/ 0 w 39"/>
                  <a:gd name="T11" fmla="*/ 84666729 h 11"/>
                  <a:gd name="T12" fmla="*/ 0 w 39"/>
                  <a:gd name="T13" fmla="*/ 84666729 h 11"/>
                  <a:gd name="T14" fmla="*/ 84660237 w 39"/>
                  <a:gd name="T15" fmla="*/ 0 h 11"/>
                  <a:gd name="T16" fmla="*/ 310419626 w 39"/>
                  <a:gd name="T17" fmla="*/ 0 h 11"/>
                  <a:gd name="T18" fmla="*/ 465631259 w 39"/>
                  <a:gd name="T19" fmla="*/ 84666729 h 11"/>
                  <a:gd name="T20" fmla="*/ 550291584 w 39"/>
                  <a:gd name="T21" fmla="*/ 84666729 h 11"/>
                  <a:gd name="T22" fmla="*/ 465631259 w 39"/>
                  <a:gd name="T23" fmla="*/ 155220463 h 11"/>
                  <a:gd name="T24" fmla="*/ 465631259 w 39"/>
                  <a:gd name="T25" fmla="*/ 155220463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11"/>
                  <a:gd name="T41" fmla="*/ 39 w 39"/>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11">
                    <a:moveTo>
                      <a:pt x="33" y="11"/>
                    </a:moveTo>
                    <a:lnTo>
                      <a:pt x="33" y="11"/>
                    </a:lnTo>
                    <a:lnTo>
                      <a:pt x="28" y="11"/>
                    </a:lnTo>
                    <a:lnTo>
                      <a:pt x="17" y="11"/>
                    </a:lnTo>
                    <a:lnTo>
                      <a:pt x="6" y="11"/>
                    </a:lnTo>
                    <a:lnTo>
                      <a:pt x="0" y="6"/>
                    </a:lnTo>
                    <a:lnTo>
                      <a:pt x="6" y="0"/>
                    </a:lnTo>
                    <a:lnTo>
                      <a:pt x="22" y="0"/>
                    </a:lnTo>
                    <a:lnTo>
                      <a:pt x="33" y="6"/>
                    </a:lnTo>
                    <a:lnTo>
                      <a:pt x="39" y="6"/>
                    </a:lnTo>
                    <a:lnTo>
                      <a:pt x="33" y="11"/>
                    </a:lnTo>
                    <a:close/>
                  </a:path>
                </a:pathLst>
              </a:custGeom>
              <a:solidFill>
                <a:srgbClr val="FFFFFF"/>
              </a:solidFill>
              <a:ln w="9525">
                <a:noFill/>
                <a:round/>
                <a:headEnd/>
                <a:tailEnd/>
              </a:ln>
            </p:spPr>
            <p:txBody>
              <a:bodyPr/>
              <a:lstStyle/>
              <a:p>
                <a:endParaRPr lang="da-DK"/>
              </a:p>
            </p:txBody>
          </p:sp>
          <p:sp>
            <p:nvSpPr>
              <p:cNvPr id="83" name="Freeform 1572"/>
              <p:cNvSpPr>
                <a:spLocks/>
              </p:cNvSpPr>
              <p:nvPr/>
            </p:nvSpPr>
            <p:spPr bwMode="auto">
              <a:xfrm>
                <a:off x="-6226705" y="-5266621"/>
                <a:ext cx="123959" cy="41321"/>
              </a:xfrm>
              <a:custGeom>
                <a:avLst/>
                <a:gdLst>
                  <a:gd name="T0" fmla="*/ 0 w 33"/>
                  <a:gd name="T1" fmla="*/ 155220463 h 11"/>
                  <a:gd name="T2" fmla="*/ 0 w 33"/>
                  <a:gd name="T3" fmla="*/ 155220463 h 11"/>
                  <a:gd name="T4" fmla="*/ 0 w 33"/>
                  <a:gd name="T5" fmla="*/ 84666729 h 11"/>
                  <a:gd name="T6" fmla="*/ 70551449 w 33"/>
                  <a:gd name="T7" fmla="*/ 84666729 h 11"/>
                  <a:gd name="T8" fmla="*/ 225759344 w 33"/>
                  <a:gd name="T9" fmla="*/ 0 h 11"/>
                  <a:gd name="T10" fmla="*/ 380971024 w 33"/>
                  <a:gd name="T11" fmla="*/ 84666729 h 11"/>
                  <a:gd name="T12" fmla="*/ 465631226 w 33"/>
                  <a:gd name="T13" fmla="*/ 84666729 h 11"/>
                  <a:gd name="T14" fmla="*/ 465631226 w 33"/>
                  <a:gd name="T15" fmla="*/ 155220463 h 11"/>
                  <a:gd name="T16" fmla="*/ 465631226 w 33"/>
                  <a:gd name="T17" fmla="*/ 155220463 h 11"/>
                  <a:gd name="T18" fmla="*/ 380971024 w 33"/>
                  <a:gd name="T19" fmla="*/ 155220463 h 11"/>
                  <a:gd name="T20" fmla="*/ 225759344 w 33"/>
                  <a:gd name="T21" fmla="*/ 155220463 h 11"/>
                  <a:gd name="T22" fmla="*/ 155211680 w 33"/>
                  <a:gd name="T23" fmla="*/ 155220463 h 11"/>
                  <a:gd name="T24" fmla="*/ 0 w 33"/>
                  <a:gd name="T25" fmla="*/ 155220463 h 11"/>
                  <a:gd name="T26" fmla="*/ 0 w 33"/>
                  <a:gd name="T27" fmla="*/ 155220463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
                  <a:gd name="T43" fmla="*/ 0 h 11"/>
                  <a:gd name="T44" fmla="*/ 33 w 33"/>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 h="11">
                    <a:moveTo>
                      <a:pt x="0" y="11"/>
                    </a:moveTo>
                    <a:lnTo>
                      <a:pt x="0" y="11"/>
                    </a:lnTo>
                    <a:lnTo>
                      <a:pt x="0" y="6"/>
                    </a:lnTo>
                    <a:lnTo>
                      <a:pt x="5" y="6"/>
                    </a:lnTo>
                    <a:lnTo>
                      <a:pt x="16" y="0"/>
                    </a:lnTo>
                    <a:lnTo>
                      <a:pt x="27" y="6"/>
                    </a:lnTo>
                    <a:lnTo>
                      <a:pt x="33" y="6"/>
                    </a:lnTo>
                    <a:lnTo>
                      <a:pt x="33" y="11"/>
                    </a:lnTo>
                    <a:lnTo>
                      <a:pt x="27" y="11"/>
                    </a:lnTo>
                    <a:lnTo>
                      <a:pt x="16" y="11"/>
                    </a:lnTo>
                    <a:lnTo>
                      <a:pt x="11" y="11"/>
                    </a:lnTo>
                    <a:lnTo>
                      <a:pt x="0" y="11"/>
                    </a:lnTo>
                    <a:close/>
                  </a:path>
                </a:pathLst>
              </a:custGeom>
              <a:solidFill>
                <a:srgbClr val="FFFFFF"/>
              </a:solidFill>
              <a:ln w="9525">
                <a:noFill/>
                <a:round/>
                <a:headEnd/>
                <a:tailEnd/>
              </a:ln>
            </p:spPr>
            <p:txBody>
              <a:bodyPr/>
              <a:lstStyle/>
              <a:p>
                <a:endParaRPr lang="da-DK"/>
              </a:p>
            </p:txBody>
          </p:sp>
          <p:sp>
            <p:nvSpPr>
              <p:cNvPr id="84" name="Freeform 1573"/>
              <p:cNvSpPr>
                <a:spLocks/>
              </p:cNvSpPr>
              <p:nvPr/>
            </p:nvSpPr>
            <p:spPr bwMode="auto">
              <a:xfrm>
                <a:off x="-6249243" y="-5202761"/>
                <a:ext cx="206599" cy="41321"/>
              </a:xfrm>
              <a:custGeom>
                <a:avLst/>
                <a:gdLst>
                  <a:gd name="T0" fmla="*/ 776057234 w 55"/>
                  <a:gd name="T1" fmla="*/ 155220463 h 11"/>
                  <a:gd name="T2" fmla="*/ 776057234 w 55"/>
                  <a:gd name="T3" fmla="*/ 155220463 h 11"/>
                  <a:gd name="T4" fmla="*/ 395084910 w 55"/>
                  <a:gd name="T5" fmla="*/ 155220463 h 11"/>
                  <a:gd name="T6" fmla="*/ 155212210 w 55"/>
                  <a:gd name="T7" fmla="*/ 155220463 h 11"/>
                  <a:gd name="T8" fmla="*/ 0 w 55"/>
                  <a:gd name="T9" fmla="*/ 0 h 11"/>
                  <a:gd name="T10" fmla="*/ 0 w 55"/>
                  <a:gd name="T11" fmla="*/ 0 h 11"/>
                  <a:gd name="T12" fmla="*/ 395084910 w 55"/>
                  <a:gd name="T13" fmla="*/ 0 h 11"/>
                  <a:gd name="T14" fmla="*/ 620845083 w 55"/>
                  <a:gd name="T15" fmla="*/ 70553734 h 11"/>
                  <a:gd name="T16" fmla="*/ 705505573 w 55"/>
                  <a:gd name="T17" fmla="*/ 70553734 h 11"/>
                  <a:gd name="T18" fmla="*/ 776057234 w 55"/>
                  <a:gd name="T19" fmla="*/ 155220463 h 11"/>
                  <a:gd name="T20" fmla="*/ 776057234 w 55"/>
                  <a:gd name="T21" fmla="*/ 155220463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
                  <a:gd name="T34" fmla="*/ 0 h 11"/>
                  <a:gd name="T35" fmla="*/ 55 w 55"/>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 h="11">
                    <a:moveTo>
                      <a:pt x="55" y="11"/>
                    </a:moveTo>
                    <a:lnTo>
                      <a:pt x="55" y="11"/>
                    </a:lnTo>
                    <a:lnTo>
                      <a:pt x="28" y="11"/>
                    </a:lnTo>
                    <a:lnTo>
                      <a:pt x="11" y="11"/>
                    </a:lnTo>
                    <a:lnTo>
                      <a:pt x="0" y="0"/>
                    </a:lnTo>
                    <a:lnTo>
                      <a:pt x="28" y="0"/>
                    </a:lnTo>
                    <a:lnTo>
                      <a:pt x="44" y="5"/>
                    </a:lnTo>
                    <a:lnTo>
                      <a:pt x="50" y="5"/>
                    </a:lnTo>
                    <a:lnTo>
                      <a:pt x="55" y="11"/>
                    </a:lnTo>
                    <a:close/>
                  </a:path>
                </a:pathLst>
              </a:custGeom>
              <a:solidFill>
                <a:srgbClr val="FFFFFF"/>
              </a:solidFill>
              <a:ln w="9525">
                <a:noFill/>
                <a:round/>
                <a:headEnd/>
                <a:tailEnd/>
              </a:ln>
            </p:spPr>
            <p:txBody>
              <a:bodyPr/>
              <a:lstStyle/>
              <a:p>
                <a:endParaRPr lang="da-DK"/>
              </a:p>
            </p:txBody>
          </p:sp>
          <p:sp>
            <p:nvSpPr>
              <p:cNvPr id="85" name="Freeform 1574"/>
              <p:cNvSpPr>
                <a:spLocks/>
              </p:cNvSpPr>
              <p:nvPr/>
            </p:nvSpPr>
            <p:spPr bwMode="auto">
              <a:xfrm>
                <a:off x="-6391984" y="-5202761"/>
                <a:ext cx="123959" cy="41321"/>
              </a:xfrm>
              <a:custGeom>
                <a:avLst/>
                <a:gdLst>
                  <a:gd name="T0" fmla="*/ 0 w 33"/>
                  <a:gd name="T1" fmla="*/ 0 h 11"/>
                  <a:gd name="T2" fmla="*/ 0 w 33"/>
                  <a:gd name="T3" fmla="*/ 0 h 11"/>
                  <a:gd name="T4" fmla="*/ 155211680 w 33"/>
                  <a:gd name="T5" fmla="*/ 0 h 11"/>
                  <a:gd name="T6" fmla="*/ 239871882 w 33"/>
                  <a:gd name="T7" fmla="*/ 0 h 11"/>
                  <a:gd name="T8" fmla="*/ 395079806 w 33"/>
                  <a:gd name="T9" fmla="*/ 0 h 11"/>
                  <a:gd name="T10" fmla="*/ 465631226 w 33"/>
                  <a:gd name="T11" fmla="*/ 0 h 11"/>
                  <a:gd name="T12" fmla="*/ 465631226 w 33"/>
                  <a:gd name="T13" fmla="*/ 0 h 11"/>
                  <a:gd name="T14" fmla="*/ 465631226 w 33"/>
                  <a:gd name="T15" fmla="*/ 70553734 h 11"/>
                  <a:gd name="T16" fmla="*/ 465631226 w 33"/>
                  <a:gd name="T17" fmla="*/ 70553734 h 11"/>
                  <a:gd name="T18" fmla="*/ 239871882 w 33"/>
                  <a:gd name="T19" fmla="*/ 155220463 h 11"/>
                  <a:gd name="T20" fmla="*/ 84660231 w 33"/>
                  <a:gd name="T21" fmla="*/ 70553734 h 11"/>
                  <a:gd name="T22" fmla="*/ 0 w 33"/>
                  <a:gd name="T23" fmla="*/ 0 h 11"/>
                  <a:gd name="T24" fmla="*/ 0 w 33"/>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11"/>
                  <a:gd name="T41" fmla="*/ 33 w 33"/>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11">
                    <a:moveTo>
                      <a:pt x="0" y="0"/>
                    </a:moveTo>
                    <a:lnTo>
                      <a:pt x="0" y="0"/>
                    </a:lnTo>
                    <a:lnTo>
                      <a:pt x="11" y="0"/>
                    </a:lnTo>
                    <a:lnTo>
                      <a:pt x="17" y="0"/>
                    </a:lnTo>
                    <a:lnTo>
                      <a:pt x="28" y="0"/>
                    </a:lnTo>
                    <a:lnTo>
                      <a:pt x="33" y="0"/>
                    </a:lnTo>
                    <a:lnTo>
                      <a:pt x="33" y="5"/>
                    </a:lnTo>
                    <a:lnTo>
                      <a:pt x="17" y="11"/>
                    </a:lnTo>
                    <a:lnTo>
                      <a:pt x="6" y="5"/>
                    </a:lnTo>
                    <a:lnTo>
                      <a:pt x="0" y="0"/>
                    </a:lnTo>
                    <a:close/>
                  </a:path>
                </a:pathLst>
              </a:custGeom>
              <a:solidFill>
                <a:srgbClr val="FFFFFF"/>
              </a:solidFill>
              <a:ln w="9525">
                <a:noFill/>
                <a:round/>
                <a:headEnd/>
                <a:tailEnd/>
              </a:ln>
            </p:spPr>
            <p:txBody>
              <a:bodyPr/>
              <a:lstStyle/>
              <a:p>
                <a:endParaRPr lang="da-DK"/>
              </a:p>
            </p:txBody>
          </p:sp>
          <p:sp>
            <p:nvSpPr>
              <p:cNvPr id="86" name="Freeform 1577"/>
              <p:cNvSpPr>
                <a:spLocks/>
              </p:cNvSpPr>
              <p:nvPr/>
            </p:nvSpPr>
            <p:spPr bwMode="auto">
              <a:xfrm>
                <a:off x="-6226705" y="-5593435"/>
                <a:ext cx="123959" cy="41321"/>
              </a:xfrm>
              <a:custGeom>
                <a:avLst/>
                <a:gdLst>
                  <a:gd name="T0" fmla="*/ 70551449 w 33"/>
                  <a:gd name="T1" fmla="*/ 0 h 11"/>
                  <a:gd name="T2" fmla="*/ 70551449 w 33"/>
                  <a:gd name="T3" fmla="*/ 0 h 11"/>
                  <a:gd name="T4" fmla="*/ 70551449 w 33"/>
                  <a:gd name="T5" fmla="*/ 70553734 h 11"/>
                  <a:gd name="T6" fmla="*/ 155211680 w 33"/>
                  <a:gd name="T7" fmla="*/ 70553734 h 11"/>
                  <a:gd name="T8" fmla="*/ 225759344 w 33"/>
                  <a:gd name="T9" fmla="*/ 70553734 h 11"/>
                  <a:gd name="T10" fmla="*/ 380971024 w 33"/>
                  <a:gd name="T11" fmla="*/ 70553734 h 11"/>
                  <a:gd name="T12" fmla="*/ 465631226 w 33"/>
                  <a:gd name="T13" fmla="*/ 70553734 h 11"/>
                  <a:gd name="T14" fmla="*/ 465631226 w 33"/>
                  <a:gd name="T15" fmla="*/ 155220463 h 11"/>
                  <a:gd name="T16" fmla="*/ 465631226 w 33"/>
                  <a:gd name="T17" fmla="*/ 155220463 h 11"/>
                  <a:gd name="T18" fmla="*/ 155211680 w 33"/>
                  <a:gd name="T19" fmla="*/ 155220463 h 11"/>
                  <a:gd name="T20" fmla="*/ 0 w 33"/>
                  <a:gd name="T21" fmla="*/ 155220463 h 11"/>
                  <a:gd name="T22" fmla="*/ 70551449 w 33"/>
                  <a:gd name="T23" fmla="*/ 0 h 11"/>
                  <a:gd name="T24" fmla="*/ 70551449 w 33"/>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11"/>
                  <a:gd name="T41" fmla="*/ 33 w 33"/>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11">
                    <a:moveTo>
                      <a:pt x="5" y="0"/>
                    </a:moveTo>
                    <a:lnTo>
                      <a:pt x="5" y="0"/>
                    </a:lnTo>
                    <a:lnTo>
                      <a:pt x="5" y="5"/>
                    </a:lnTo>
                    <a:lnTo>
                      <a:pt x="11" y="5"/>
                    </a:lnTo>
                    <a:lnTo>
                      <a:pt x="16" y="5"/>
                    </a:lnTo>
                    <a:lnTo>
                      <a:pt x="27" y="5"/>
                    </a:lnTo>
                    <a:lnTo>
                      <a:pt x="33" y="5"/>
                    </a:lnTo>
                    <a:lnTo>
                      <a:pt x="33" y="11"/>
                    </a:lnTo>
                    <a:lnTo>
                      <a:pt x="11" y="11"/>
                    </a:lnTo>
                    <a:lnTo>
                      <a:pt x="0" y="11"/>
                    </a:lnTo>
                    <a:lnTo>
                      <a:pt x="5" y="0"/>
                    </a:lnTo>
                    <a:close/>
                  </a:path>
                </a:pathLst>
              </a:custGeom>
              <a:solidFill>
                <a:srgbClr val="FFFFFF"/>
              </a:solidFill>
              <a:ln w="9525">
                <a:noFill/>
                <a:round/>
                <a:headEnd/>
                <a:tailEnd/>
              </a:ln>
            </p:spPr>
            <p:txBody>
              <a:bodyPr/>
              <a:lstStyle/>
              <a:p>
                <a:endParaRPr lang="da-DK"/>
              </a:p>
            </p:txBody>
          </p:sp>
          <p:sp>
            <p:nvSpPr>
              <p:cNvPr id="87" name="Freeform 1578"/>
              <p:cNvSpPr>
                <a:spLocks/>
              </p:cNvSpPr>
              <p:nvPr/>
            </p:nvSpPr>
            <p:spPr bwMode="auto">
              <a:xfrm>
                <a:off x="-7808123" y="1063050"/>
                <a:ext cx="1765479" cy="845208"/>
              </a:xfrm>
              <a:custGeom>
                <a:avLst/>
                <a:gdLst>
                  <a:gd name="T0" fmla="*/ 225759688 w 470"/>
                  <a:gd name="T1" fmla="*/ 0 h 225"/>
                  <a:gd name="T2" fmla="*/ 225759688 w 470"/>
                  <a:gd name="T3" fmla="*/ 0 h 225"/>
                  <a:gd name="T4" fmla="*/ 0 w 470"/>
                  <a:gd name="T5" fmla="*/ 1086558258 h 225"/>
                  <a:gd name="T6" fmla="*/ 0 w 470"/>
                  <a:gd name="T7" fmla="*/ 1622780607 h 225"/>
                  <a:gd name="T8" fmla="*/ 0 w 470"/>
                  <a:gd name="T9" fmla="*/ 1778002075 h 225"/>
                  <a:gd name="T10" fmla="*/ 0 w 470"/>
                  <a:gd name="T11" fmla="*/ 1933227299 h 225"/>
                  <a:gd name="T12" fmla="*/ 70551557 w 470"/>
                  <a:gd name="T13" fmla="*/ 2147483647 h 225"/>
                  <a:gd name="T14" fmla="*/ 70551557 w 470"/>
                  <a:gd name="T15" fmla="*/ 2147483647 h 225"/>
                  <a:gd name="T16" fmla="*/ 70551557 w 470"/>
                  <a:gd name="T17" fmla="*/ 2147483647 h 225"/>
                  <a:gd name="T18" fmla="*/ 155211917 w 470"/>
                  <a:gd name="T19" fmla="*/ 2147483647 h 225"/>
                  <a:gd name="T20" fmla="*/ 225759688 w 470"/>
                  <a:gd name="T21" fmla="*/ 2147483647 h 225"/>
                  <a:gd name="T22" fmla="*/ 310420077 w 470"/>
                  <a:gd name="T23" fmla="*/ 2147483647 h 225"/>
                  <a:gd name="T24" fmla="*/ 310420077 w 470"/>
                  <a:gd name="T25" fmla="*/ 2147483647 h 225"/>
                  <a:gd name="T26" fmla="*/ 1312235593 w 470"/>
                  <a:gd name="T27" fmla="*/ 2147483647 h 225"/>
                  <a:gd name="T28" fmla="*/ 1777871168 w 470"/>
                  <a:gd name="T29" fmla="*/ 2147483647 h 225"/>
                  <a:gd name="T30" fmla="*/ 2003631267 w 470"/>
                  <a:gd name="T31" fmla="*/ 2147483647 h 225"/>
                  <a:gd name="T32" fmla="*/ 2074182794 w 470"/>
                  <a:gd name="T33" fmla="*/ 2147483647 h 225"/>
                  <a:gd name="T34" fmla="*/ 2074182794 w 470"/>
                  <a:gd name="T35" fmla="*/ 2147483647 h 225"/>
                  <a:gd name="T36" fmla="*/ 2074182794 w 470"/>
                  <a:gd name="T37" fmla="*/ 2147483647 h 225"/>
                  <a:gd name="T38" fmla="*/ 2147483647 w 470"/>
                  <a:gd name="T39" fmla="*/ 2147483647 h 225"/>
                  <a:gd name="T40" fmla="*/ 2147483647 w 470"/>
                  <a:gd name="T41" fmla="*/ 2147483647 h 225"/>
                  <a:gd name="T42" fmla="*/ 2147483647 w 470"/>
                  <a:gd name="T43" fmla="*/ 2147483647 h 225"/>
                  <a:gd name="T44" fmla="*/ 2147483647 w 470"/>
                  <a:gd name="T45" fmla="*/ 2147483647 h 225"/>
                  <a:gd name="T46" fmla="*/ 2147483647 w 470"/>
                  <a:gd name="T47" fmla="*/ 2147483647 h 225"/>
                  <a:gd name="T48" fmla="*/ 2147483647 w 470"/>
                  <a:gd name="T49" fmla="*/ 2147483647 h 225"/>
                  <a:gd name="T50" fmla="*/ 2147483647 w 470"/>
                  <a:gd name="T51" fmla="*/ 2147483647 h 225"/>
                  <a:gd name="T52" fmla="*/ 2147483647 w 470"/>
                  <a:gd name="T53" fmla="*/ 2147483647 h 225"/>
                  <a:gd name="T54" fmla="*/ 2147483647 w 470"/>
                  <a:gd name="T55" fmla="*/ 2147483647 h 225"/>
                  <a:gd name="T56" fmla="*/ 2147483647 w 470"/>
                  <a:gd name="T57" fmla="*/ 2147483647 h 225"/>
                  <a:gd name="T58" fmla="*/ 2147483647 w 470"/>
                  <a:gd name="T59" fmla="*/ 2147483647 h 225"/>
                  <a:gd name="T60" fmla="*/ 2147483647 w 470"/>
                  <a:gd name="T61" fmla="*/ 2147483647 h 225"/>
                  <a:gd name="T62" fmla="*/ 2147483647 w 470"/>
                  <a:gd name="T63" fmla="*/ 2147483647 h 225"/>
                  <a:gd name="T64" fmla="*/ 2147483647 w 470"/>
                  <a:gd name="T65" fmla="*/ 2147483647 h 225"/>
                  <a:gd name="T66" fmla="*/ 2147483647 w 470"/>
                  <a:gd name="T67" fmla="*/ 2147483647 h 225"/>
                  <a:gd name="T68" fmla="*/ 2147483647 w 470"/>
                  <a:gd name="T69" fmla="*/ 1933227299 h 225"/>
                  <a:gd name="T70" fmla="*/ 2147483647 w 470"/>
                  <a:gd name="T71" fmla="*/ 1862669355 h 225"/>
                  <a:gd name="T72" fmla="*/ 2147483647 w 470"/>
                  <a:gd name="T73" fmla="*/ 1707447887 h 225"/>
                  <a:gd name="T74" fmla="*/ 2147483647 w 470"/>
                  <a:gd name="T75" fmla="*/ 1707447887 h 225"/>
                  <a:gd name="T76" fmla="*/ 2147483647 w 470"/>
                  <a:gd name="T77" fmla="*/ 1157112447 h 225"/>
                  <a:gd name="T78" fmla="*/ 2147483647 w 470"/>
                  <a:gd name="T79" fmla="*/ 1157112447 h 225"/>
                  <a:gd name="T80" fmla="*/ 2147483647 w 470"/>
                  <a:gd name="T81" fmla="*/ 550335675 h 225"/>
                  <a:gd name="T82" fmla="*/ 2147483647 w 470"/>
                  <a:gd name="T83" fmla="*/ 550335675 h 225"/>
                  <a:gd name="T84" fmla="*/ 2147483647 w 470"/>
                  <a:gd name="T85" fmla="*/ 550335675 h 225"/>
                  <a:gd name="T86" fmla="*/ 1693210837 w 470"/>
                  <a:gd name="T87" fmla="*/ 465668278 h 225"/>
                  <a:gd name="T88" fmla="*/ 1001815633 w 470"/>
                  <a:gd name="T89" fmla="*/ 310446810 h 225"/>
                  <a:gd name="T90" fmla="*/ 225759688 w 470"/>
                  <a:gd name="T91" fmla="*/ 0 h 225"/>
                  <a:gd name="T92" fmla="*/ 225759688 w 470"/>
                  <a:gd name="T93" fmla="*/ 0 h 22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70"/>
                  <a:gd name="T142" fmla="*/ 0 h 225"/>
                  <a:gd name="T143" fmla="*/ 470 w 470"/>
                  <a:gd name="T144" fmla="*/ 225 h 22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70" h="225">
                    <a:moveTo>
                      <a:pt x="16" y="0"/>
                    </a:moveTo>
                    <a:lnTo>
                      <a:pt x="16" y="0"/>
                    </a:lnTo>
                    <a:lnTo>
                      <a:pt x="0" y="77"/>
                    </a:lnTo>
                    <a:lnTo>
                      <a:pt x="0" y="115"/>
                    </a:lnTo>
                    <a:lnTo>
                      <a:pt x="0" y="126"/>
                    </a:lnTo>
                    <a:lnTo>
                      <a:pt x="0" y="137"/>
                    </a:lnTo>
                    <a:lnTo>
                      <a:pt x="5" y="186"/>
                    </a:lnTo>
                    <a:lnTo>
                      <a:pt x="5" y="197"/>
                    </a:lnTo>
                    <a:lnTo>
                      <a:pt x="11" y="203"/>
                    </a:lnTo>
                    <a:lnTo>
                      <a:pt x="16" y="208"/>
                    </a:lnTo>
                    <a:lnTo>
                      <a:pt x="22" y="208"/>
                    </a:lnTo>
                    <a:lnTo>
                      <a:pt x="93" y="214"/>
                    </a:lnTo>
                    <a:lnTo>
                      <a:pt x="126" y="208"/>
                    </a:lnTo>
                    <a:lnTo>
                      <a:pt x="142" y="203"/>
                    </a:lnTo>
                    <a:lnTo>
                      <a:pt x="147" y="197"/>
                    </a:lnTo>
                    <a:lnTo>
                      <a:pt x="147" y="186"/>
                    </a:lnTo>
                    <a:lnTo>
                      <a:pt x="202" y="203"/>
                    </a:lnTo>
                    <a:lnTo>
                      <a:pt x="246" y="219"/>
                    </a:lnTo>
                    <a:lnTo>
                      <a:pt x="284" y="225"/>
                    </a:lnTo>
                    <a:lnTo>
                      <a:pt x="361" y="225"/>
                    </a:lnTo>
                    <a:lnTo>
                      <a:pt x="421" y="225"/>
                    </a:lnTo>
                    <a:lnTo>
                      <a:pt x="470" y="214"/>
                    </a:lnTo>
                    <a:lnTo>
                      <a:pt x="470" y="208"/>
                    </a:lnTo>
                    <a:lnTo>
                      <a:pt x="465" y="192"/>
                    </a:lnTo>
                    <a:lnTo>
                      <a:pt x="454" y="181"/>
                    </a:lnTo>
                    <a:lnTo>
                      <a:pt x="437" y="170"/>
                    </a:lnTo>
                    <a:lnTo>
                      <a:pt x="415" y="159"/>
                    </a:lnTo>
                    <a:lnTo>
                      <a:pt x="388" y="153"/>
                    </a:lnTo>
                    <a:lnTo>
                      <a:pt x="312" y="137"/>
                    </a:lnTo>
                    <a:lnTo>
                      <a:pt x="301" y="132"/>
                    </a:lnTo>
                    <a:lnTo>
                      <a:pt x="284" y="121"/>
                    </a:lnTo>
                    <a:lnTo>
                      <a:pt x="246" y="82"/>
                    </a:lnTo>
                    <a:lnTo>
                      <a:pt x="229" y="39"/>
                    </a:lnTo>
                    <a:lnTo>
                      <a:pt x="175" y="39"/>
                    </a:lnTo>
                    <a:lnTo>
                      <a:pt x="120" y="33"/>
                    </a:lnTo>
                    <a:lnTo>
                      <a:pt x="71" y="22"/>
                    </a:lnTo>
                    <a:lnTo>
                      <a:pt x="16" y="0"/>
                    </a:lnTo>
                    <a:close/>
                  </a:path>
                </a:pathLst>
              </a:custGeom>
              <a:solidFill>
                <a:srgbClr val="010101"/>
              </a:solidFill>
              <a:ln w="9525">
                <a:noFill/>
                <a:round/>
                <a:headEnd/>
                <a:tailEnd/>
              </a:ln>
            </p:spPr>
            <p:txBody>
              <a:bodyPr/>
              <a:lstStyle/>
              <a:p>
                <a:endParaRPr lang="da-DK"/>
              </a:p>
            </p:txBody>
          </p:sp>
          <p:sp>
            <p:nvSpPr>
              <p:cNvPr id="88" name="Freeform 1579"/>
              <p:cNvSpPr>
                <a:spLocks/>
              </p:cNvSpPr>
              <p:nvPr/>
            </p:nvSpPr>
            <p:spPr bwMode="auto">
              <a:xfrm>
                <a:off x="-8548122" y="-7238774"/>
                <a:ext cx="676141" cy="679923"/>
              </a:xfrm>
              <a:custGeom>
                <a:avLst/>
                <a:gdLst>
                  <a:gd name="T0" fmla="*/ 310420102 w 180"/>
                  <a:gd name="T1" fmla="*/ 0 h 181"/>
                  <a:gd name="T2" fmla="*/ 310420102 w 180"/>
                  <a:gd name="T3" fmla="*/ 0 h 181"/>
                  <a:gd name="T4" fmla="*/ 0 w 180"/>
                  <a:gd name="T5" fmla="*/ 691447884 h 181"/>
                  <a:gd name="T6" fmla="*/ 0 w 180"/>
                  <a:gd name="T7" fmla="*/ 691447884 h 181"/>
                  <a:gd name="T8" fmla="*/ 620843959 w 180"/>
                  <a:gd name="T9" fmla="*/ 1538113497 h 181"/>
                  <a:gd name="T10" fmla="*/ 1157027582 w 180"/>
                  <a:gd name="T11" fmla="*/ 2147483647 h 181"/>
                  <a:gd name="T12" fmla="*/ 1537999099 w 180"/>
                  <a:gd name="T13" fmla="*/ 2147483647 h 181"/>
                  <a:gd name="T14" fmla="*/ 1537999099 w 180"/>
                  <a:gd name="T15" fmla="*/ 2147483647 h 181"/>
                  <a:gd name="T16" fmla="*/ 1693210969 w 180"/>
                  <a:gd name="T17" fmla="*/ 2147483647 h 181"/>
                  <a:gd name="T18" fmla="*/ 1933079420 w 180"/>
                  <a:gd name="T19" fmla="*/ 2147483647 h 181"/>
                  <a:gd name="T20" fmla="*/ 2147483647 w 180"/>
                  <a:gd name="T21" fmla="*/ 2147483647 h 181"/>
                  <a:gd name="T22" fmla="*/ 2147483647 w 180"/>
                  <a:gd name="T23" fmla="*/ 1622780786 h 181"/>
                  <a:gd name="T24" fmla="*/ 2147483647 w 180"/>
                  <a:gd name="T25" fmla="*/ 1622780786 h 181"/>
                  <a:gd name="T26" fmla="*/ 1072367245 w 180"/>
                  <a:gd name="T27" fmla="*/ 381001040 h 181"/>
                  <a:gd name="T28" fmla="*/ 1072367245 w 180"/>
                  <a:gd name="T29" fmla="*/ 381001040 h 181"/>
                  <a:gd name="T30" fmla="*/ 310420102 w 180"/>
                  <a:gd name="T31" fmla="*/ 0 h 181"/>
                  <a:gd name="T32" fmla="*/ 310420102 w 180"/>
                  <a:gd name="T33" fmla="*/ 0 h 18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0"/>
                  <a:gd name="T52" fmla="*/ 0 h 181"/>
                  <a:gd name="T53" fmla="*/ 180 w 180"/>
                  <a:gd name="T54" fmla="*/ 181 h 18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0" h="181">
                    <a:moveTo>
                      <a:pt x="22" y="0"/>
                    </a:moveTo>
                    <a:lnTo>
                      <a:pt x="22" y="0"/>
                    </a:lnTo>
                    <a:lnTo>
                      <a:pt x="0" y="49"/>
                    </a:lnTo>
                    <a:lnTo>
                      <a:pt x="44" y="109"/>
                    </a:lnTo>
                    <a:lnTo>
                      <a:pt x="82" y="153"/>
                    </a:lnTo>
                    <a:lnTo>
                      <a:pt x="109" y="181"/>
                    </a:lnTo>
                    <a:lnTo>
                      <a:pt x="120" y="181"/>
                    </a:lnTo>
                    <a:lnTo>
                      <a:pt x="137" y="175"/>
                    </a:lnTo>
                    <a:lnTo>
                      <a:pt x="158" y="153"/>
                    </a:lnTo>
                    <a:lnTo>
                      <a:pt x="180" y="115"/>
                    </a:lnTo>
                    <a:lnTo>
                      <a:pt x="76" y="27"/>
                    </a:lnTo>
                    <a:lnTo>
                      <a:pt x="22" y="0"/>
                    </a:lnTo>
                    <a:close/>
                  </a:path>
                </a:pathLst>
              </a:custGeom>
              <a:solidFill>
                <a:srgbClr val="FFFFFF"/>
              </a:solidFill>
              <a:ln w="9525">
                <a:noFill/>
                <a:round/>
                <a:headEnd/>
                <a:tailEnd/>
              </a:ln>
            </p:spPr>
            <p:txBody>
              <a:bodyPr/>
              <a:lstStyle/>
              <a:p>
                <a:endParaRPr lang="da-DK"/>
              </a:p>
            </p:txBody>
          </p:sp>
          <p:sp>
            <p:nvSpPr>
              <p:cNvPr id="89" name="Freeform 1580"/>
              <p:cNvSpPr>
                <a:spLocks noEditPoints="1"/>
              </p:cNvSpPr>
              <p:nvPr/>
            </p:nvSpPr>
            <p:spPr bwMode="auto">
              <a:xfrm>
                <a:off x="-9513501" y="-8286832"/>
                <a:ext cx="3613597" cy="10563225"/>
              </a:xfrm>
              <a:custGeom>
                <a:avLst/>
                <a:gdLst>
                  <a:gd name="T0" fmla="*/ 2147483647 w 962"/>
                  <a:gd name="T1" fmla="*/ 2147483647 h 2812"/>
                  <a:gd name="T2" fmla="*/ 2147483647 w 962"/>
                  <a:gd name="T3" fmla="*/ 2147483647 h 2812"/>
                  <a:gd name="T4" fmla="*/ 2147483647 w 962"/>
                  <a:gd name="T5" fmla="*/ 2147483647 h 2812"/>
                  <a:gd name="T6" fmla="*/ 2147483647 w 962"/>
                  <a:gd name="T7" fmla="*/ 2147483647 h 2812"/>
                  <a:gd name="T8" fmla="*/ 2147483647 w 962"/>
                  <a:gd name="T9" fmla="*/ 2147483647 h 2812"/>
                  <a:gd name="T10" fmla="*/ 2147483647 w 962"/>
                  <a:gd name="T11" fmla="*/ 2147483647 h 2812"/>
                  <a:gd name="T12" fmla="*/ 2147483647 w 962"/>
                  <a:gd name="T13" fmla="*/ 2147483647 h 2812"/>
                  <a:gd name="T14" fmla="*/ 2147483647 w 962"/>
                  <a:gd name="T15" fmla="*/ 2147483647 h 2812"/>
                  <a:gd name="T16" fmla="*/ 2147483647 w 962"/>
                  <a:gd name="T17" fmla="*/ 2147483647 h 2812"/>
                  <a:gd name="T18" fmla="*/ 2147483647 w 962"/>
                  <a:gd name="T19" fmla="*/ 2147483647 h 2812"/>
                  <a:gd name="T20" fmla="*/ 2147483647 w 962"/>
                  <a:gd name="T21" fmla="*/ 2147483647 h 2812"/>
                  <a:gd name="T22" fmla="*/ 2147483647 w 962"/>
                  <a:gd name="T23" fmla="*/ 2147483647 h 2812"/>
                  <a:gd name="T24" fmla="*/ 2147483647 w 962"/>
                  <a:gd name="T25" fmla="*/ 2147483647 h 2812"/>
                  <a:gd name="T26" fmla="*/ 2147483647 w 962"/>
                  <a:gd name="T27" fmla="*/ 2147483647 h 2812"/>
                  <a:gd name="T28" fmla="*/ 2147483647 w 962"/>
                  <a:gd name="T29" fmla="*/ 2147483647 h 2812"/>
                  <a:gd name="T30" fmla="*/ 2147483647 w 962"/>
                  <a:gd name="T31" fmla="*/ 2147483647 h 2812"/>
                  <a:gd name="T32" fmla="*/ 2147483647 w 962"/>
                  <a:gd name="T33" fmla="*/ 2147483647 h 2812"/>
                  <a:gd name="T34" fmla="*/ 2147483647 w 962"/>
                  <a:gd name="T35" fmla="*/ 1848560446 h 2812"/>
                  <a:gd name="T36" fmla="*/ 2147483647 w 962"/>
                  <a:gd name="T37" fmla="*/ 776111510 h 2812"/>
                  <a:gd name="T38" fmla="*/ 2147483647 w 962"/>
                  <a:gd name="T39" fmla="*/ 70554234 h 2812"/>
                  <a:gd name="T40" fmla="*/ 2147483647 w 962"/>
                  <a:gd name="T41" fmla="*/ 2147483647 h 2812"/>
                  <a:gd name="T42" fmla="*/ 2147483647 w 962"/>
                  <a:gd name="T43" fmla="*/ 2147483647 h 2812"/>
                  <a:gd name="T44" fmla="*/ 2147483647 w 962"/>
                  <a:gd name="T45" fmla="*/ 2147483647 h 2812"/>
                  <a:gd name="T46" fmla="*/ 1312235440 w 962"/>
                  <a:gd name="T47" fmla="*/ 2147483647 h 2812"/>
                  <a:gd name="T48" fmla="*/ 536183518 w 962"/>
                  <a:gd name="T49" fmla="*/ 2147483647 h 2812"/>
                  <a:gd name="T50" fmla="*/ 70551549 w 962"/>
                  <a:gd name="T51" fmla="*/ 2147483647 h 2812"/>
                  <a:gd name="T52" fmla="*/ 225759662 w 962"/>
                  <a:gd name="T53" fmla="*/ 2147483647 h 2812"/>
                  <a:gd name="T54" fmla="*/ 1763758403 w 962"/>
                  <a:gd name="T55" fmla="*/ 2147483647 h 2812"/>
                  <a:gd name="T56" fmla="*/ 2147483647 w 962"/>
                  <a:gd name="T57" fmla="*/ 2147483647 h 2812"/>
                  <a:gd name="T58" fmla="*/ 2147483647 w 962"/>
                  <a:gd name="T59" fmla="*/ 2147483647 h 2812"/>
                  <a:gd name="T60" fmla="*/ 2147483647 w 962"/>
                  <a:gd name="T61" fmla="*/ 2147483647 h 2812"/>
                  <a:gd name="T62" fmla="*/ 2147483647 w 962"/>
                  <a:gd name="T63" fmla="*/ 2147483647 h 2812"/>
                  <a:gd name="T64" fmla="*/ 2147483647 w 962"/>
                  <a:gd name="T65" fmla="*/ 2147483647 h 2812"/>
                  <a:gd name="T66" fmla="*/ 2147483647 w 962"/>
                  <a:gd name="T67" fmla="*/ 2147483647 h 2812"/>
                  <a:gd name="T68" fmla="*/ 2147483647 w 962"/>
                  <a:gd name="T69" fmla="*/ 2147483647 h 2812"/>
                  <a:gd name="T70" fmla="*/ 2147483647 w 962"/>
                  <a:gd name="T71" fmla="*/ 2147483647 h 2812"/>
                  <a:gd name="T72" fmla="*/ 2147483647 w 962"/>
                  <a:gd name="T73" fmla="*/ 2147483647 h 2812"/>
                  <a:gd name="T74" fmla="*/ 2147483647 w 962"/>
                  <a:gd name="T75" fmla="*/ 2147483647 h 2812"/>
                  <a:gd name="T76" fmla="*/ 2147483647 w 962"/>
                  <a:gd name="T77" fmla="*/ 2147483647 h 2812"/>
                  <a:gd name="T78" fmla="*/ 2147483647 w 962"/>
                  <a:gd name="T79" fmla="*/ 2147483647 h 2812"/>
                  <a:gd name="T80" fmla="*/ 2147483647 w 962"/>
                  <a:gd name="T81" fmla="*/ 2147483647 h 2812"/>
                  <a:gd name="T82" fmla="*/ 2147483647 w 962"/>
                  <a:gd name="T83" fmla="*/ 2147483647 h 2812"/>
                  <a:gd name="T84" fmla="*/ 2147483647 w 962"/>
                  <a:gd name="T85" fmla="*/ 2147483647 h 2812"/>
                  <a:gd name="T86" fmla="*/ 2147483647 w 962"/>
                  <a:gd name="T87" fmla="*/ 2147483647 h 2812"/>
                  <a:gd name="T88" fmla="*/ 2147483647 w 962"/>
                  <a:gd name="T89" fmla="*/ 2147483647 h 2812"/>
                  <a:gd name="T90" fmla="*/ 2147483647 w 962"/>
                  <a:gd name="T91" fmla="*/ 2147483647 h 2812"/>
                  <a:gd name="T92" fmla="*/ 2147483647 w 962"/>
                  <a:gd name="T93" fmla="*/ 2147483647 h 2812"/>
                  <a:gd name="T94" fmla="*/ 2147483647 w 962"/>
                  <a:gd name="T95" fmla="*/ 2147483647 h 2812"/>
                  <a:gd name="T96" fmla="*/ 2147483647 w 962"/>
                  <a:gd name="T97" fmla="*/ 2147483647 h 2812"/>
                  <a:gd name="T98" fmla="*/ 2147483647 w 962"/>
                  <a:gd name="T99" fmla="*/ 2147483647 h 2812"/>
                  <a:gd name="T100" fmla="*/ 2147483647 w 962"/>
                  <a:gd name="T101" fmla="*/ 2147483647 h 2812"/>
                  <a:gd name="T102" fmla="*/ 2147483647 w 962"/>
                  <a:gd name="T103" fmla="*/ 2147483647 h 2812"/>
                  <a:gd name="T104" fmla="*/ 2147483647 w 962"/>
                  <a:gd name="T105" fmla="*/ 2147483647 h 2812"/>
                  <a:gd name="T106" fmla="*/ 2147483647 w 962"/>
                  <a:gd name="T107" fmla="*/ 2147483647 h 2812"/>
                  <a:gd name="T108" fmla="*/ 2147483647 w 962"/>
                  <a:gd name="T109" fmla="*/ 2147483647 h 2812"/>
                  <a:gd name="T110" fmla="*/ 2147483647 w 962"/>
                  <a:gd name="T111" fmla="*/ 2147483647 h 2812"/>
                  <a:gd name="T112" fmla="*/ 2147483647 w 962"/>
                  <a:gd name="T113" fmla="*/ 2147483647 h 2812"/>
                  <a:gd name="T114" fmla="*/ 2147483647 w 962"/>
                  <a:gd name="T115" fmla="*/ 2147483647 h 2812"/>
                  <a:gd name="T116" fmla="*/ 2147483647 w 962"/>
                  <a:gd name="T117" fmla="*/ 2147483647 h 2812"/>
                  <a:gd name="T118" fmla="*/ 2147483647 w 962"/>
                  <a:gd name="T119" fmla="*/ 2147483647 h 2812"/>
                  <a:gd name="T120" fmla="*/ 2147483647 w 962"/>
                  <a:gd name="T121" fmla="*/ 2147483647 h 2812"/>
                  <a:gd name="T122" fmla="*/ 2147483647 w 962"/>
                  <a:gd name="T123" fmla="*/ 2147483647 h 281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62"/>
                  <a:gd name="T187" fmla="*/ 0 h 2812"/>
                  <a:gd name="T188" fmla="*/ 962 w 962"/>
                  <a:gd name="T189" fmla="*/ 2812 h 281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62" h="2812">
                    <a:moveTo>
                      <a:pt x="880" y="377"/>
                    </a:moveTo>
                    <a:lnTo>
                      <a:pt x="880" y="377"/>
                    </a:lnTo>
                    <a:lnTo>
                      <a:pt x="864" y="372"/>
                    </a:lnTo>
                    <a:lnTo>
                      <a:pt x="842" y="356"/>
                    </a:lnTo>
                    <a:lnTo>
                      <a:pt x="809" y="323"/>
                    </a:lnTo>
                    <a:lnTo>
                      <a:pt x="804" y="312"/>
                    </a:lnTo>
                    <a:lnTo>
                      <a:pt x="798" y="301"/>
                    </a:lnTo>
                    <a:lnTo>
                      <a:pt x="776" y="290"/>
                    </a:lnTo>
                    <a:lnTo>
                      <a:pt x="776" y="279"/>
                    </a:lnTo>
                    <a:lnTo>
                      <a:pt x="766" y="241"/>
                    </a:lnTo>
                    <a:lnTo>
                      <a:pt x="755" y="208"/>
                    </a:lnTo>
                    <a:lnTo>
                      <a:pt x="744" y="191"/>
                    </a:lnTo>
                    <a:lnTo>
                      <a:pt x="727" y="186"/>
                    </a:lnTo>
                    <a:lnTo>
                      <a:pt x="716" y="186"/>
                    </a:lnTo>
                    <a:lnTo>
                      <a:pt x="711" y="186"/>
                    </a:lnTo>
                    <a:lnTo>
                      <a:pt x="700" y="186"/>
                    </a:lnTo>
                    <a:lnTo>
                      <a:pt x="683" y="181"/>
                    </a:lnTo>
                    <a:lnTo>
                      <a:pt x="673" y="181"/>
                    </a:lnTo>
                    <a:lnTo>
                      <a:pt x="667" y="186"/>
                    </a:lnTo>
                    <a:lnTo>
                      <a:pt x="667" y="191"/>
                    </a:lnTo>
                    <a:lnTo>
                      <a:pt x="645" y="186"/>
                    </a:lnTo>
                    <a:lnTo>
                      <a:pt x="634" y="186"/>
                    </a:lnTo>
                    <a:lnTo>
                      <a:pt x="629" y="191"/>
                    </a:lnTo>
                    <a:lnTo>
                      <a:pt x="623" y="197"/>
                    </a:lnTo>
                    <a:lnTo>
                      <a:pt x="612" y="191"/>
                    </a:lnTo>
                    <a:lnTo>
                      <a:pt x="596" y="191"/>
                    </a:lnTo>
                    <a:lnTo>
                      <a:pt x="585" y="197"/>
                    </a:lnTo>
                    <a:lnTo>
                      <a:pt x="574" y="213"/>
                    </a:lnTo>
                    <a:lnTo>
                      <a:pt x="563" y="252"/>
                    </a:lnTo>
                    <a:lnTo>
                      <a:pt x="563" y="257"/>
                    </a:lnTo>
                    <a:lnTo>
                      <a:pt x="574" y="268"/>
                    </a:lnTo>
                    <a:lnTo>
                      <a:pt x="590" y="290"/>
                    </a:lnTo>
                    <a:lnTo>
                      <a:pt x="618" y="312"/>
                    </a:lnTo>
                    <a:lnTo>
                      <a:pt x="623" y="323"/>
                    </a:lnTo>
                    <a:lnTo>
                      <a:pt x="640" y="334"/>
                    </a:lnTo>
                    <a:lnTo>
                      <a:pt x="667" y="345"/>
                    </a:lnTo>
                    <a:lnTo>
                      <a:pt x="705" y="356"/>
                    </a:lnTo>
                    <a:lnTo>
                      <a:pt x="711" y="372"/>
                    </a:lnTo>
                    <a:lnTo>
                      <a:pt x="716" y="377"/>
                    </a:lnTo>
                    <a:lnTo>
                      <a:pt x="716" y="388"/>
                    </a:lnTo>
                    <a:lnTo>
                      <a:pt x="722" y="421"/>
                    </a:lnTo>
                    <a:lnTo>
                      <a:pt x="744" y="465"/>
                    </a:lnTo>
                    <a:lnTo>
                      <a:pt x="771" y="520"/>
                    </a:lnTo>
                    <a:lnTo>
                      <a:pt x="771" y="547"/>
                    </a:lnTo>
                    <a:lnTo>
                      <a:pt x="755" y="536"/>
                    </a:lnTo>
                    <a:lnTo>
                      <a:pt x="722" y="520"/>
                    </a:lnTo>
                    <a:lnTo>
                      <a:pt x="667" y="503"/>
                    </a:lnTo>
                    <a:lnTo>
                      <a:pt x="645" y="481"/>
                    </a:lnTo>
                    <a:lnTo>
                      <a:pt x="607" y="449"/>
                    </a:lnTo>
                    <a:lnTo>
                      <a:pt x="596" y="438"/>
                    </a:lnTo>
                    <a:lnTo>
                      <a:pt x="585" y="432"/>
                    </a:lnTo>
                    <a:lnTo>
                      <a:pt x="574" y="427"/>
                    </a:lnTo>
                    <a:lnTo>
                      <a:pt x="558" y="421"/>
                    </a:lnTo>
                    <a:lnTo>
                      <a:pt x="519" y="421"/>
                    </a:lnTo>
                    <a:lnTo>
                      <a:pt x="497" y="416"/>
                    </a:lnTo>
                    <a:lnTo>
                      <a:pt x="481" y="410"/>
                    </a:lnTo>
                    <a:lnTo>
                      <a:pt x="465" y="405"/>
                    </a:lnTo>
                    <a:lnTo>
                      <a:pt x="459" y="399"/>
                    </a:lnTo>
                    <a:lnTo>
                      <a:pt x="454" y="394"/>
                    </a:lnTo>
                    <a:lnTo>
                      <a:pt x="465" y="399"/>
                    </a:lnTo>
                    <a:lnTo>
                      <a:pt x="487" y="399"/>
                    </a:lnTo>
                    <a:lnTo>
                      <a:pt x="497" y="394"/>
                    </a:lnTo>
                    <a:lnTo>
                      <a:pt x="503" y="383"/>
                    </a:lnTo>
                    <a:lnTo>
                      <a:pt x="508" y="372"/>
                    </a:lnTo>
                    <a:lnTo>
                      <a:pt x="508" y="361"/>
                    </a:lnTo>
                    <a:lnTo>
                      <a:pt x="514" y="356"/>
                    </a:lnTo>
                    <a:lnTo>
                      <a:pt x="519" y="356"/>
                    </a:lnTo>
                    <a:lnTo>
                      <a:pt x="519" y="350"/>
                    </a:lnTo>
                    <a:lnTo>
                      <a:pt x="525" y="345"/>
                    </a:lnTo>
                    <a:lnTo>
                      <a:pt x="519" y="345"/>
                    </a:lnTo>
                    <a:lnTo>
                      <a:pt x="519" y="339"/>
                    </a:lnTo>
                    <a:lnTo>
                      <a:pt x="525" y="339"/>
                    </a:lnTo>
                    <a:lnTo>
                      <a:pt x="530" y="334"/>
                    </a:lnTo>
                    <a:lnTo>
                      <a:pt x="530" y="328"/>
                    </a:lnTo>
                    <a:lnTo>
                      <a:pt x="530" y="317"/>
                    </a:lnTo>
                    <a:lnTo>
                      <a:pt x="530" y="312"/>
                    </a:lnTo>
                    <a:lnTo>
                      <a:pt x="552" y="312"/>
                    </a:lnTo>
                    <a:lnTo>
                      <a:pt x="563" y="312"/>
                    </a:lnTo>
                    <a:lnTo>
                      <a:pt x="563" y="284"/>
                    </a:lnTo>
                    <a:lnTo>
                      <a:pt x="563" y="257"/>
                    </a:lnTo>
                    <a:lnTo>
                      <a:pt x="563" y="252"/>
                    </a:lnTo>
                    <a:lnTo>
                      <a:pt x="563" y="235"/>
                    </a:lnTo>
                    <a:lnTo>
                      <a:pt x="563" y="224"/>
                    </a:lnTo>
                    <a:lnTo>
                      <a:pt x="574" y="213"/>
                    </a:lnTo>
                    <a:lnTo>
                      <a:pt x="574" y="208"/>
                    </a:lnTo>
                    <a:lnTo>
                      <a:pt x="580" y="186"/>
                    </a:lnTo>
                    <a:lnTo>
                      <a:pt x="585" y="164"/>
                    </a:lnTo>
                    <a:lnTo>
                      <a:pt x="580" y="137"/>
                    </a:lnTo>
                    <a:lnTo>
                      <a:pt x="585" y="131"/>
                    </a:lnTo>
                    <a:lnTo>
                      <a:pt x="590" y="126"/>
                    </a:lnTo>
                    <a:lnTo>
                      <a:pt x="601" y="115"/>
                    </a:lnTo>
                    <a:lnTo>
                      <a:pt x="601" y="104"/>
                    </a:lnTo>
                    <a:lnTo>
                      <a:pt x="580" y="77"/>
                    </a:lnTo>
                    <a:lnTo>
                      <a:pt x="580" y="66"/>
                    </a:lnTo>
                    <a:lnTo>
                      <a:pt x="569" y="55"/>
                    </a:lnTo>
                    <a:lnTo>
                      <a:pt x="552" y="44"/>
                    </a:lnTo>
                    <a:lnTo>
                      <a:pt x="530" y="27"/>
                    </a:lnTo>
                    <a:lnTo>
                      <a:pt x="497" y="16"/>
                    </a:lnTo>
                    <a:lnTo>
                      <a:pt x="454" y="5"/>
                    </a:lnTo>
                    <a:lnTo>
                      <a:pt x="394" y="0"/>
                    </a:lnTo>
                    <a:lnTo>
                      <a:pt x="377" y="5"/>
                    </a:lnTo>
                    <a:lnTo>
                      <a:pt x="355" y="11"/>
                    </a:lnTo>
                    <a:lnTo>
                      <a:pt x="333" y="27"/>
                    </a:lnTo>
                    <a:lnTo>
                      <a:pt x="311" y="49"/>
                    </a:lnTo>
                    <a:lnTo>
                      <a:pt x="295" y="82"/>
                    </a:lnTo>
                    <a:lnTo>
                      <a:pt x="290" y="126"/>
                    </a:lnTo>
                    <a:lnTo>
                      <a:pt x="290" y="186"/>
                    </a:lnTo>
                    <a:lnTo>
                      <a:pt x="295" y="191"/>
                    </a:lnTo>
                    <a:lnTo>
                      <a:pt x="301" y="219"/>
                    </a:lnTo>
                    <a:lnTo>
                      <a:pt x="295" y="252"/>
                    </a:lnTo>
                    <a:lnTo>
                      <a:pt x="290" y="268"/>
                    </a:lnTo>
                    <a:lnTo>
                      <a:pt x="284" y="284"/>
                    </a:lnTo>
                    <a:lnTo>
                      <a:pt x="426" y="394"/>
                    </a:lnTo>
                    <a:lnTo>
                      <a:pt x="394" y="427"/>
                    </a:lnTo>
                    <a:lnTo>
                      <a:pt x="366" y="454"/>
                    </a:lnTo>
                    <a:lnTo>
                      <a:pt x="311" y="394"/>
                    </a:lnTo>
                    <a:lnTo>
                      <a:pt x="262" y="339"/>
                    </a:lnTo>
                    <a:lnTo>
                      <a:pt x="257" y="328"/>
                    </a:lnTo>
                    <a:lnTo>
                      <a:pt x="218" y="388"/>
                    </a:lnTo>
                    <a:lnTo>
                      <a:pt x="175" y="421"/>
                    </a:lnTo>
                    <a:lnTo>
                      <a:pt x="136" y="443"/>
                    </a:lnTo>
                    <a:lnTo>
                      <a:pt x="114" y="454"/>
                    </a:lnTo>
                    <a:lnTo>
                      <a:pt x="93" y="454"/>
                    </a:lnTo>
                    <a:lnTo>
                      <a:pt x="82" y="460"/>
                    </a:lnTo>
                    <a:lnTo>
                      <a:pt x="60" y="476"/>
                    </a:lnTo>
                    <a:lnTo>
                      <a:pt x="49" y="492"/>
                    </a:lnTo>
                    <a:lnTo>
                      <a:pt x="43" y="514"/>
                    </a:lnTo>
                    <a:lnTo>
                      <a:pt x="38" y="542"/>
                    </a:lnTo>
                    <a:lnTo>
                      <a:pt x="38" y="580"/>
                    </a:lnTo>
                    <a:lnTo>
                      <a:pt x="38" y="624"/>
                    </a:lnTo>
                    <a:lnTo>
                      <a:pt x="27" y="673"/>
                    </a:lnTo>
                    <a:lnTo>
                      <a:pt x="11" y="733"/>
                    </a:lnTo>
                    <a:lnTo>
                      <a:pt x="11" y="739"/>
                    </a:lnTo>
                    <a:lnTo>
                      <a:pt x="5" y="782"/>
                    </a:lnTo>
                    <a:lnTo>
                      <a:pt x="0" y="903"/>
                    </a:lnTo>
                    <a:lnTo>
                      <a:pt x="0" y="963"/>
                    </a:lnTo>
                    <a:lnTo>
                      <a:pt x="5" y="1018"/>
                    </a:lnTo>
                    <a:lnTo>
                      <a:pt x="16" y="1050"/>
                    </a:lnTo>
                    <a:lnTo>
                      <a:pt x="27" y="1083"/>
                    </a:lnTo>
                    <a:lnTo>
                      <a:pt x="60" y="1143"/>
                    </a:lnTo>
                    <a:lnTo>
                      <a:pt x="93" y="1204"/>
                    </a:lnTo>
                    <a:lnTo>
                      <a:pt x="120" y="1264"/>
                    </a:lnTo>
                    <a:lnTo>
                      <a:pt x="125" y="1264"/>
                    </a:lnTo>
                    <a:lnTo>
                      <a:pt x="136" y="1297"/>
                    </a:lnTo>
                    <a:lnTo>
                      <a:pt x="142" y="1318"/>
                    </a:lnTo>
                    <a:lnTo>
                      <a:pt x="153" y="1346"/>
                    </a:lnTo>
                    <a:lnTo>
                      <a:pt x="175" y="1384"/>
                    </a:lnTo>
                    <a:lnTo>
                      <a:pt x="180" y="1444"/>
                    </a:lnTo>
                    <a:lnTo>
                      <a:pt x="180" y="1483"/>
                    </a:lnTo>
                    <a:lnTo>
                      <a:pt x="180" y="1504"/>
                    </a:lnTo>
                    <a:lnTo>
                      <a:pt x="207" y="1504"/>
                    </a:lnTo>
                    <a:lnTo>
                      <a:pt x="229" y="1504"/>
                    </a:lnTo>
                    <a:lnTo>
                      <a:pt x="240" y="1504"/>
                    </a:lnTo>
                    <a:lnTo>
                      <a:pt x="235" y="1515"/>
                    </a:lnTo>
                    <a:lnTo>
                      <a:pt x="224" y="1548"/>
                    </a:lnTo>
                    <a:lnTo>
                      <a:pt x="213" y="1592"/>
                    </a:lnTo>
                    <a:lnTo>
                      <a:pt x="213" y="1614"/>
                    </a:lnTo>
                    <a:lnTo>
                      <a:pt x="218" y="1641"/>
                    </a:lnTo>
                    <a:lnTo>
                      <a:pt x="224" y="1696"/>
                    </a:lnTo>
                    <a:lnTo>
                      <a:pt x="229" y="1773"/>
                    </a:lnTo>
                    <a:lnTo>
                      <a:pt x="229" y="1882"/>
                    </a:lnTo>
                    <a:lnTo>
                      <a:pt x="224" y="1937"/>
                    </a:lnTo>
                    <a:lnTo>
                      <a:pt x="213" y="1986"/>
                    </a:lnTo>
                    <a:lnTo>
                      <a:pt x="197" y="2062"/>
                    </a:lnTo>
                    <a:lnTo>
                      <a:pt x="191" y="2101"/>
                    </a:lnTo>
                    <a:lnTo>
                      <a:pt x="186" y="2145"/>
                    </a:lnTo>
                    <a:lnTo>
                      <a:pt x="186" y="2205"/>
                    </a:lnTo>
                    <a:lnTo>
                      <a:pt x="186" y="2276"/>
                    </a:lnTo>
                    <a:lnTo>
                      <a:pt x="197" y="2407"/>
                    </a:lnTo>
                    <a:lnTo>
                      <a:pt x="207" y="2495"/>
                    </a:lnTo>
                    <a:lnTo>
                      <a:pt x="213" y="2555"/>
                    </a:lnTo>
                    <a:lnTo>
                      <a:pt x="213" y="2599"/>
                    </a:lnTo>
                    <a:lnTo>
                      <a:pt x="207" y="2631"/>
                    </a:lnTo>
                    <a:lnTo>
                      <a:pt x="207" y="2653"/>
                    </a:lnTo>
                    <a:lnTo>
                      <a:pt x="207" y="2670"/>
                    </a:lnTo>
                    <a:lnTo>
                      <a:pt x="207" y="2730"/>
                    </a:lnTo>
                    <a:lnTo>
                      <a:pt x="268" y="2752"/>
                    </a:lnTo>
                    <a:lnTo>
                      <a:pt x="301" y="2752"/>
                    </a:lnTo>
                    <a:lnTo>
                      <a:pt x="306" y="2763"/>
                    </a:lnTo>
                    <a:lnTo>
                      <a:pt x="328" y="2779"/>
                    </a:lnTo>
                    <a:lnTo>
                      <a:pt x="350" y="2790"/>
                    </a:lnTo>
                    <a:lnTo>
                      <a:pt x="372" y="2801"/>
                    </a:lnTo>
                    <a:lnTo>
                      <a:pt x="399" y="2807"/>
                    </a:lnTo>
                    <a:lnTo>
                      <a:pt x="437" y="2812"/>
                    </a:lnTo>
                    <a:lnTo>
                      <a:pt x="508" y="2807"/>
                    </a:lnTo>
                    <a:lnTo>
                      <a:pt x="541" y="2801"/>
                    </a:lnTo>
                    <a:lnTo>
                      <a:pt x="552" y="2801"/>
                    </a:lnTo>
                    <a:lnTo>
                      <a:pt x="552" y="2796"/>
                    </a:lnTo>
                    <a:lnTo>
                      <a:pt x="552" y="2785"/>
                    </a:lnTo>
                    <a:lnTo>
                      <a:pt x="547" y="2768"/>
                    </a:lnTo>
                    <a:lnTo>
                      <a:pt x="536" y="2752"/>
                    </a:lnTo>
                    <a:lnTo>
                      <a:pt x="470" y="2692"/>
                    </a:lnTo>
                    <a:lnTo>
                      <a:pt x="432" y="2648"/>
                    </a:lnTo>
                    <a:lnTo>
                      <a:pt x="415" y="2631"/>
                    </a:lnTo>
                    <a:lnTo>
                      <a:pt x="404" y="2615"/>
                    </a:lnTo>
                    <a:lnTo>
                      <a:pt x="404" y="2599"/>
                    </a:lnTo>
                    <a:lnTo>
                      <a:pt x="399" y="2588"/>
                    </a:lnTo>
                    <a:lnTo>
                      <a:pt x="394" y="2566"/>
                    </a:lnTo>
                    <a:lnTo>
                      <a:pt x="388" y="2555"/>
                    </a:lnTo>
                    <a:lnTo>
                      <a:pt x="388" y="2528"/>
                    </a:lnTo>
                    <a:lnTo>
                      <a:pt x="394" y="2467"/>
                    </a:lnTo>
                    <a:lnTo>
                      <a:pt x="399" y="2424"/>
                    </a:lnTo>
                    <a:lnTo>
                      <a:pt x="394" y="2402"/>
                    </a:lnTo>
                    <a:lnTo>
                      <a:pt x="383" y="2374"/>
                    </a:lnTo>
                    <a:lnTo>
                      <a:pt x="394" y="2238"/>
                    </a:lnTo>
                    <a:lnTo>
                      <a:pt x="399" y="2145"/>
                    </a:lnTo>
                    <a:lnTo>
                      <a:pt x="404" y="2095"/>
                    </a:lnTo>
                    <a:lnTo>
                      <a:pt x="415" y="2062"/>
                    </a:lnTo>
                    <a:lnTo>
                      <a:pt x="421" y="2013"/>
                    </a:lnTo>
                    <a:lnTo>
                      <a:pt x="432" y="1948"/>
                    </a:lnTo>
                    <a:lnTo>
                      <a:pt x="437" y="1931"/>
                    </a:lnTo>
                    <a:lnTo>
                      <a:pt x="454" y="1893"/>
                    </a:lnTo>
                    <a:lnTo>
                      <a:pt x="476" y="1827"/>
                    </a:lnTo>
                    <a:lnTo>
                      <a:pt x="492" y="1729"/>
                    </a:lnTo>
                    <a:lnTo>
                      <a:pt x="497" y="1723"/>
                    </a:lnTo>
                    <a:lnTo>
                      <a:pt x="503" y="1718"/>
                    </a:lnTo>
                    <a:lnTo>
                      <a:pt x="503" y="1729"/>
                    </a:lnTo>
                    <a:lnTo>
                      <a:pt x="558" y="1893"/>
                    </a:lnTo>
                    <a:lnTo>
                      <a:pt x="569" y="1920"/>
                    </a:lnTo>
                    <a:lnTo>
                      <a:pt x="569" y="1948"/>
                    </a:lnTo>
                    <a:lnTo>
                      <a:pt x="563" y="1980"/>
                    </a:lnTo>
                    <a:lnTo>
                      <a:pt x="547" y="2035"/>
                    </a:lnTo>
                    <a:lnTo>
                      <a:pt x="541" y="2084"/>
                    </a:lnTo>
                    <a:lnTo>
                      <a:pt x="536" y="2145"/>
                    </a:lnTo>
                    <a:lnTo>
                      <a:pt x="519" y="2287"/>
                    </a:lnTo>
                    <a:lnTo>
                      <a:pt x="503" y="2380"/>
                    </a:lnTo>
                    <a:lnTo>
                      <a:pt x="497" y="2429"/>
                    </a:lnTo>
                    <a:lnTo>
                      <a:pt x="481" y="2445"/>
                    </a:lnTo>
                    <a:lnTo>
                      <a:pt x="476" y="2462"/>
                    </a:lnTo>
                    <a:lnTo>
                      <a:pt x="470" y="2506"/>
                    </a:lnTo>
                    <a:lnTo>
                      <a:pt x="519" y="2528"/>
                    </a:lnTo>
                    <a:lnTo>
                      <a:pt x="580" y="2544"/>
                    </a:lnTo>
                    <a:lnTo>
                      <a:pt x="640" y="2555"/>
                    </a:lnTo>
                    <a:lnTo>
                      <a:pt x="694" y="2555"/>
                    </a:lnTo>
                    <a:lnTo>
                      <a:pt x="689" y="2517"/>
                    </a:lnTo>
                    <a:lnTo>
                      <a:pt x="705" y="2484"/>
                    </a:lnTo>
                    <a:lnTo>
                      <a:pt x="716" y="2445"/>
                    </a:lnTo>
                    <a:lnTo>
                      <a:pt x="738" y="2396"/>
                    </a:lnTo>
                    <a:lnTo>
                      <a:pt x="755" y="2331"/>
                    </a:lnTo>
                    <a:lnTo>
                      <a:pt x="771" y="2249"/>
                    </a:lnTo>
                    <a:lnTo>
                      <a:pt x="782" y="2156"/>
                    </a:lnTo>
                    <a:lnTo>
                      <a:pt x="787" y="2041"/>
                    </a:lnTo>
                    <a:lnTo>
                      <a:pt x="787" y="2013"/>
                    </a:lnTo>
                    <a:lnTo>
                      <a:pt x="787" y="1991"/>
                    </a:lnTo>
                    <a:lnTo>
                      <a:pt x="787" y="1980"/>
                    </a:lnTo>
                    <a:lnTo>
                      <a:pt x="793" y="1969"/>
                    </a:lnTo>
                    <a:lnTo>
                      <a:pt x="798" y="1937"/>
                    </a:lnTo>
                    <a:lnTo>
                      <a:pt x="798" y="1882"/>
                    </a:lnTo>
                    <a:lnTo>
                      <a:pt x="798" y="1805"/>
                    </a:lnTo>
                    <a:lnTo>
                      <a:pt x="782" y="1690"/>
                    </a:lnTo>
                    <a:lnTo>
                      <a:pt x="755" y="1559"/>
                    </a:lnTo>
                    <a:lnTo>
                      <a:pt x="722" y="1411"/>
                    </a:lnTo>
                    <a:lnTo>
                      <a:pt x="733" y="1401"/>
                    </a:lnTo>
                    <a:lnTo>
                      <a:pt x="738" y="1390"/>
                    </a:lnTo>
                    <a:lnTo>
                      <a:pt x="744" y="1368"/>
                    </a:lnTo>
                    <a:lnTo>
                      <a:pt x="733" y="1313"/>
                    </a:lnTo>
                    <a:lnTo>
                      <a:pt x="711" y="1220"/>
                    </a:lnTo>
                    <a:lnTo>
                      <a:pt x="683" y="1083"/>
                    </a:lnTo>
                    <a:lnTo>
                      <a:pt x="673" y="1018"/>
                    </a:lnTo>
                    <a:lnTo>
                      <a:pt x="656" y="957"/>
                    </a:lnTo>
                    <a:lnTo>
                      <a:pt x="645" y="914"/>
                    </a:lnTo>
                    <a:lnTo>
                      <a:pt x="634" y="870"/>
                    </a:lnTo>
                    <a:lnTo>
                      <a:pt x="634" y="821"/>
                    </a:lnTo>
                    <a:lnTo>
                      <a:pt x="640" y="777"/>
                    </a:lnTo>
                    <a:lnTo>
                      <a:pt x="634" y="739"/>
                    </a:lnTo>
                    <a:lnTo>
                      <a:pt x="634" y="706"/>
                    </a:lnTo>
                    <a:lnTo>
                      <a:pt x="678" y="717"/>
                    </a:lnTo>
                    <a:lnTo>
                      <a:pt x="776" y="728"/>
                    </a:lnTo>
                    <a:lnTo>
                      <a:pt x="837" y="733"/>
                    </a:lnTo>
                    <a:lnTo>
                      <a:pt x="891" y="728"/>
                    </a:lnTo>
                    <a:lnTo>
                      <a:pt x="913" y="722"/>
                    </a:lnTo>
                    <a:lnTo>
                      <a:pt x="935" y="717"/>
                    </a:lnTo>
                    <a:lnTo>
                      <a:pt x="952" y="706"/>
                    </a:lnTo>
                    <a:lnTo>
                      <a:pt x="962" y="689"/>
                    </a:lnTo>
                    <a:lnTo>
                      <a:pt x="946" y="618"/>
                    </a:lnTo>
                    <a:lnTo>
                      <a:pt x="924" y="520"/>
                    </a:lnTo>
                    <a:lnTo>
                      <a:pt x="880" y="377"/>
                    </a:lnTo>
                    <a:close/>
                    <a:moveTo>
                      <a:pt x="640" y="279"/>
                    </a:moveTo>
                    <a:lnTo>
                      <a:pt x="640" y="279"/>
                    </a:lnTo>
                    <a:lnTo>
                      <a:pt x="634" y="279"/>
                    </a:lnTo>
                    <a:lnTo>
                      <a:pt x="618" y="274"/>
                    </a:lnTo>
                    <a:lnTo>
                      <a:pt x="607" y="263"/>
                    </a:lnTo>
                    <a:lnTo>
                      <a:pt x="596" y="246"/>
                    </a:lnTo>
                    <a:lnTo>
                      <a:pt x="580" y="241"/>
                    </a:lnTo>
                    <a:lnTo>
                      <a:pt x="590" y="230"/>
                    </a:lnTo>
                    <a:lnTo>
                      <a:pt x="596" y="224"/>
                    </a:lnTo>
                    <a:lnTo>
                      <a:pt x="618" y="224"/>
                    </a:lnTo>
                    <a:lnTo>
                      <a:pt x="623" y="230"/>
                    </a:lnTo>
                    <a:lnTo>
                      <a:pt x="623" y="235"/>
                    </a:lnTo>
                    <a:lnTo>
                      <a:pt x="623" y="246"/>
                    </a:lnTo>
                    <a:lnTo>
                      <a:pt x="623" y="252"/>
                    </a:lnTo>
                    <a:lnTo>
                      <a:pt x="629" y="257"/>
                    </a:lnTo>
                    <a:lnTo>
                      <a:pt x="634" y="263"/>
                    </a:lnTo>
                    <a:lnTo>
                      <a:pt x="640" y="263"/>
                    </a:lnTo>
                    <a:lnTo>
                      <a:pt x="645" y="263"/>
                    </a:lnTo>
                    <a:lnTo>
                      <a:pt x="645" y="268"/>
                    </a:lnTo>
                    <a:lnTo>
                      <a:pt x="640" y="279"/>
                    </a:lnTo>
                    <a:close/>
                    <a:moveTo>
                      <a:pt x="235" y="990"/>
                    </a:moveTo>
                    <a:lnTo>
                      <a:pt x="235" y="990"/>
                    </a:lnTo>
                    <a:lnTo>
                      <a:pt x="235" y="1023"/>
                    </a:lnTo>
                    <a:lnTo>
                      <a:pt x="229" y="1067"/>
                    </a:lnTo>
                    <a:lnTo>
                      <a:pt x="224" y="1089"/>
                    </a:lnTo>
                    <a:lnTo>
                      <a:pt x="218" y="1089"/>
                    </a:lnTo>
                    <a:lnTo>
                      <a:pt x="213" y="1083"/>
                    </a:lnTo>
                    <a:lnTo>
                      <a:pt x="213" y="1072"/>
                    </a:lnTo>
                    <a:lnTo>
                      <a:pt x="207" y="1056"/>
                    </a:lnTo>
                    <a:lnTo>
                      <a:pt x="202" y="1045"/>
                    </a:lnTo>
                    <a:lnTo>
                      <a:pt x="191" y="1029"/>
                    </a:lnTo>
                    <a:lnTo>
                      <a:pt x="191" y="1012"/>
                    </a:lnTo>
                    <a:lnTo>
                      <a:pt x="197" y="1001"/>
                    </a:lnTo>
                    <a:lnTo>
                      <a:pt x="202" y="985"/>
                    </a:lnTo>
                    <a:lnTo>
                      <a:pt x="207" y="979"/>
                    </a:lnTo>
                    <a:lnTo>
                      <a:pt x="207" y="963"/>
                    </a:lnTo>
                    <a:lnTo>
                      <a:pt x="207" y="946"/>
                    </a:lnTo>
                    <a:lnTo>
                      <a:pt x="207" y="936"/>
                    </a:lnTo>
                    <a:lnTo>
                      <a:pt x="213" y="930"/>
                    </a:lnTo>
                    <a:lnTo>
                      <a:pt x="224" y="952"/>
                    </a:lnTo>
                    <a:lnTo>
                      <a:pt x="235" y="968"/>
                    </a:lnTo>
                    <a:lnTo>
                      <a:pt x="235" y="990"/>
                    </a:lnTo>
                    <a:close/>
                  </a:path>
                </a:pathLst>
              </a:custGeom>
              <a:solidFill>
                <a:srgbClr val="010101"/>
              </a:solidFill>
              <a:ln w="9525">
                <a:noFill/>
                <a:round/>
                <a:headEnd/>
                <a:tailEnd/>
              </a:ln>
            </p:spPr>
            <p:txBody>
              <a:bodyPr/>
              <a:lstStyle/>
              <a:p>
                <a:endParaRPr lang="da-DK"/>
              </a:p>
            </p:txBody>
          </p:sp>
          <p:sp>
            <p:nvSpPr>
              <p:cNvPr id="90" name="Freeform 1581"/>
              <p:cNvSpPr>
                <a:spLocks/>
              </p:cNvSpPr>
              <p:nvPr/>
            </p:nvSpPr>
            <p:spPr bwMode="auto">
              <a:xfrm>
                <a:off x="-7398683" y="-7486702"/>
                <a:ext cx="41320" cy="165285"/>
              </a:xfrm>
              <a:custGeom>
                <a:avLst/>
                <a:gdLst>
                  <a:gd name="T0" fmla="*/ 0 w 11"/>
                  <a:gd name="T1" fmla="*/ 550335234 h 44"/>
                  <a:gd name="T2" fmla="*/ 0 w 11"/>
                  <a:gd name="T3" fmla="*/ 550335234 h 44"/>
                  <a:gd name="T4" fmla="*/ 0 w 11"/>
                  <a:gd name="T5" fmla="*/ 620889365 h 44"/>
                  <a:gd name="T6" fmla="*/ 0 w 11"/>
                  <a:gd name="T7" fmla="*/ 620889365 h 44"/>
                  <a:gd name="T8" fmla="*/ 0 w 11"/>
                  <a:gd name="T9" fmla="*/ 550335234 h 44"/>
                  <a:gd name="T10" fmla="*/ 0 w 11"/>
                  <a:gd name="T11" fmla="*/ 550335234 h 44"/>
                  <a:gd name="T12" fmla="*/ 155212950 w 11"/>
                  <a:gd name="T13" fmla="*/ 0 h 44"/>
                  <a:gd name="T14" fmla="*/ 155212950 w 11"/>
                  <a:gd name="T15" fmla="*/ 0 h 44"/>
                  <a:gd name="T16" fmla="*/ 0 w 11"/>
                  <a:gd name="T17" fmla="*/ 155221402 h 44"/>
                  <a:gd name="T18" fmla="*/ 0 w 11"/>
                  <a:gd name="T19" fmla="*/ 155221402 h 44"/>
                  <a:gd name="T20" fmla="*/ 0 w 11"/>
                  <a:gd name="T21" fmla="*/ 310446561 h 44"/>
                  <a:gd name="T22" fmla="*/ 0 w 11"/>
                  <a:gd name="T23" fmla="*/ 550335234 h 44"/>
                  <a:gd name="T24" fmla="*/ 0 w 11"/>
                  <a:gd name="T25" fmla="*/ 550335234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44"/>
                  <a:gd name="T41" fmla="*/ 11 w 11"/>
                  <a:gd name="T42" fmla="*/ 44 h 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44">
                    <a:moveTo>
                      <a:pt x="0" y="39"/>
                    </a:moveTo>
                    <a:lnTo>
                      <a:pt x="0" y="39"/>
                    </a:lnTo>
                    <a:lnTo>
                      <a:pt x="0" y="44"/>
                    </a:lnTo>
                    <a:lnTo>
                      <a:pt x="0" y="39"/>
                    </a:lnTo>
                    <a:lnTo>
                      <a:pt x="11" y="0"/>
                    </a:lnTo>
                    <a:lnTo>
                      <a:pt x="0" y="11"/>
                    </a:lnTo>
                    <a:lnTo>
                      <a:pt x="0" y="22"/>
                    </a:lnTo>
                    <a:lnTo>
                      <a:pt x="0" y="39"/>
                    </a:lnTo>
                    <a:close/>
                  </a:path>
                </a:pathLst>
              </a:custGeom>
              <a:solidFill>
                <a:srgbClr val="010101"/>
              </a:solidFill>
              <a:ln w="9525">
                <a:noFill/>
                <a:round/>
                <a:headEnd/>
                <a:tailEnd/>
              </a:ln>
            </p:spPr>
            <p:txBody>
              <a:bodyPr/>
              <a:lstStyle/>
              <a:p>
                <a:endParaRPr lang="da-DK"/>
              </a:p>
            </p:txBody>
          </p:sp>
          <p:sp>
            <p:nvSpPr>
              <p:cNvPr id="91" name="Freeform 1582"/>
              <p:cNvSpPr>
                <a:spLocks noEditPoints="1"/>
              </p:cNvSpPr>
              <p:nvPr/>
            </p:nvSpPr>
            <p:spPr bwMode="auto">
              <a:xfrm>
                <a:off x="-8014722" y="-7689551"/>
                <a:ext cx="758780" cy="409456"/>
              </a:xfrm>
              <a:custGeom>
                <a:avLst/>
                <a:gdLst>
                  <a:gd name="T0" fmla="*/ 2147483647 w 202"/>
                  <a:gd name="T1" fmla="*/ 1001890187 h 109"/>
                  <a:gd name="T2" fmla="*/ 2147483647 w 202"/>
                  <a:gd name="T3" fmla="*/ 1001890187 h 109"/>
                  <a:gd name="T4" fmla="*/ 2147483647 w 202"/>
                  <a:gd name="T5" fmla="*/ 846668607 h 109"/>
                  <a:gd name="T6" fmla="*/ 2147483647 w 202"/>
                  <a:gd name="T7" fmla="*/ 762001394 h 109"/>
                  <a:gd name="T8" fmla="*/ 2147483647 w 202"/>
                  <a:gd name="T9" fmla="*/ 762001394 h 109"/>
                  <a:gd name="T10" fmla="*/ 2147483647 w 202"/>
                  <a:gd name="T11" fmla="*/ 536222160 h 109"/>
                  <a:gd name="T12" fmla="*/ 2147483647 w 202"/>
                  <a:gd name="T13" fmla="*/ 536222160 h 109"/>
                  <a:gd name="T14" fmla="*/ 2088290584 w 202"/>
                  <a:gd name="T15" fmla="*/ 451554829 h 109"/>
                  <a:gd name="T16" fmla="*/ 1933078331 w 202"/>
                  <a:gd name="T17" fmla="*/ 536222160 h 109"/>
                  <a:gd name="T18" fmla="*/ 1848418042 w 202"/>
                  <a:gd name="T19" fmla="*/ 606780049 h 109"/>
                  <a:gd name="T20" fmla="*/ 1777866548 w 202"/>
                  <a:gd name="T21" fmla="*/ 606780049 h 109"/>
                  <a:gd name="T22" fmla="*/ 1777866548 w 202"/>
                  <a:gd name="T23" fmla="*/ 606780049 h 109"/>
                  <a:gd name="T24" fmla="*/ 1622658522 w 202"/>
                  <a:gd name="T25" fmla="*/ 536222160 h 109"/>
                  <a:gd name="T26" fmla="*/ 776055392 w 202"/>
                  <a:gd name="T27" fmla="*/ 155221404 h 109"/>
                  <a:gd name="T28" fmla="*/ 776055392 w 202"/>
                  <a:gd name="T29" fmla="*/ 155221404 h 109"/>
                  <a:gd name="T30" fmla="*/ 225759578 w 202"/>
                  <a:gd name="T31" fmla="*/ 0 h 109"/>
                  <a:gd name="T32" fmla="*/ 0 w 202"/>
                  <a:gd name="T33" fmla="*/ 0 h 109"/>
                  <a:gd name="T34" fmla="*/ 0 w 202"/>
                  <a:gd name="T35" fmla="*/ 70554162 h 109"/>
                  <a:gd name="T36" fmla="*/ 0 w 202"/>
                  <a:gd name="T37" fmla="*/ 70554162 h 109"/>
                  <a:gd name="T38" fmla="*/ 0 w 202"/>
                  <a:gd name="T39" fmla="*/ 70554162 h 109"/>
                  <a:gd name="T40" fmla="*/ 155211841 w 202"/>
                  <a:gd name="T41" fmla="*/ 70554162 h 109"/>
                  <a:gd name="T42" fmla="*/ 155211841 w 202"/>
                  <a:gd name="T43" fmla="*/ 70554162 h 109"/>
                  <a:gd name="T44" fmla="*/ 691391347 w 202"/>
                  <a:gd name="T45" fmla="*/ 310442808 h 109"/>
                  <a:gd name="T46" fmla="*/ 1157026930 w 202"/>
                  <a:gd name="T47" fmla="*/ 606780049 h 109"/>
                  <a:gd name="T48" fmla="*/ 1693206259 w 202"/>
                  <a:gd name="T49" fmla="*/ 917222739 h 109"/>
                  <a:gd name="T50" fmla="*/ 1693206259 w 202"/>
                  <a:gd name="T51" fmla="*/ 917222739 h 109"/>
                  <a:gd name="T52" fmla="*/ 1622658522 w 202"/>
                  <a:gd name="T53" fmla="*/ 1072444319 h 109"/>
                  <a:gd name="T54" fmla="*/ 1693206259 w 202"/>
                  <a:gd name="T55" fmla="*/ 1227669421 h 109"/>
                  <a:gd name="T56" fmla="*/ 1777866548 w 202"/>
                  <a:gd name="T57" fmla="*/ 1382890766 h 109"/>
                  <a:gd name="T58" fmla="*/ 2003630294 w 202"/>
                  <a:gd name="T59" fmla="*/ 1538112112 h 109"/>
                  <a:gd name="T60" fmla="*/ 2003630294 w 202"/>
                  <a:gd name="T61" fmla="*/ 1538112112 h 109"/>
                  <a:gd name="T62" fmla="*/ 2147483647 w 202"/>
                  <a:gd name="T63" fmla="*/ 1538112112 h 109"/>
                  <a:gd name="T64" fmla="*/ 2147483647 w 202"/>
                  <a:gd name="T65" fmla="*/ 1538112112 h 109"/>
                  <a:gd name="T66" fmla="*/ 2147483647 w 202"/>
                  <a:gd name="T67" fmla="*/ 1467557979 h 109"/>
                  <a:gd name="T68" fmla="*/ 2147483647 w 202"/>
                  <a:gd name="T69" fmla="*/ 1382890766 h 109"/>
                  <a:gd name="T70" fmla="*/ 2147483647 w 202"/>
                  <a:gd name="T71" fmla="*/ 1382890766 h 109"/>
                  <a:gd name="T72" fmla="*/ 2147483647 w 202"/>
                  <a:gd name="T73" fmla="*/ 1157111532 h 109"/>
                  <a:gd name="T74" fmla="*/ 2147483647 w 202"/>
                  <a:gd name="T75" fmla="*/ 1001890187 h 109"/>
                  <a:gd name="T76" fmla="*/ 2147483647 w 202"/>
                  <a:gd name="T77" fmla="*/ 1001890187 h 109"/>
                  <a:gd name="T78" fmla="*/ 1086475437 w 202"/>
                  <a:gd name="T79" fmla="*/ 1157111532 h 109"/>
                  <a:gd name="T80" fmla="*/ 1086475437 w 202"/>
                  <a:gd name="T81" fmla="*/ 1157111532 h 109"/>
                  <a:gd name="T82" fmla="*/ 846603129 w 202"/>
                  <a:gd name="T83" fmla="*/ 1001890187 h 109"/>
                  <a:gd name="T84" fmla="*/ 776055392 w 202"/>
                  <a:gd name="T85" fmla="*/ 917222739 h 109"/>
                  <a:gd name="T86" fmla="*/ 776055392 w 202"/>
                  <a:gd name="T87" fmla="*/ 691443505 h 109"/>
                  <a:gd name="T88" fmla="*/ 846603129 w 202"/>
                  <a:gd name="T89" fmla="*/ 536222160 h 109"/>
                  <a:gd name="T90" fmla="*/ 846603129 w 202"/>
                  <a:gd name="T91" fmla="*/ 536222160 h 109"/>
                  <a:gd name="T92" fmla="*/ 931263419 w 202"/>
                  <a:gd name="T93" fmla="*/ 381000697 h 109"/>
                  <a:gd name="T94" fmla="*/ 1086475437 w 202"/>
                  <a:gd name="T95" fmla="*/ 310442808 h 109"/>
                  <a:gd name="T96" fmla="*/ 1157026930 w 202"/>
                  <a:gd name="T97" fmla="*/ 310442808 h 109"/>
                  <a:gd name="T98" fmla="*/ 1312234956 w 202"/>
                  <a:gd name="T99" fmla="*/ 381000697 h 109"/>
                  <a:gd name="T100" fmla="*/ 1312234956 w 202"/>
                  <a:gd name="T101" fmla="*/ 381000697 h 109"/>
                  <a:gd name="T102" fmla="*/ 1622658522 w 202"/>
                  <a:gd name="T103" fmla="*/ 536222160 h 109"/>
                  <a:gd name="T104" fmla="*/ 1693206259 w 202"/>
                  <a:gd name="T105" fmla="*/ 691443505 h 109"/>
                  <a:gd name="T106" fmla="*/ 1622658522 w 202"/>
                  <a:gd name="T107" fmla="*/ 846668607 h 109"/>
                  <a:gd name="T108" fmla="*/ 1622658522 w 202"/>
                  <a:gd name="T109" fmla="*/ 846668607 h 109"/>
                  <a:gd name="T110" fmla="*/ 1537998232 w 202"/>
                  <a:gd name="T111" fmla="*/ 1072444319 h 109"/>
                  <a:gd name="T112" fmla="*/ 1382786450 w 202"/>
                  <a:gd name="T113" fmla="*/ 1157111532 h 109"/>
                  <a:gd name="T114" fmla="*/ 1086475437 w 202"/>
                  <a:gd name="T115" fmla="*/ 1157111532 h 109"/>
                  <a:gd name="T116" fmla="*/ 1086475437 w 202"/>
                  <a:gd name="T117" fmla="*/ 1157111532 h 10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2"/>
                  <a:gd name="T178" fmla="*/ 0 h 109"/>
                  <a:gd name="T179" fmla="*/ 202 w 202"/>
                  <a:gd name="T180" fmla="*/ 109 h 10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2" h="109">
                    <a:moveTo>
                      <a:pt x="202" y="71"/>
                    </a:moveTo>
                    <a:lnTo>
                      <a:pt x="202" y="71"/>
                    </a:lnTo>
                    <a:lnTo>
                      <a:pt x="202" y="60"/>
                    </a:lnTo>
                    <a:lnTo>
                      <a:pt x="197" y="54"/>
                    </a:lnTo>
                    <a:lnTo>
                      <a:pt x="175" y="38"/>
                    </a:lnTo>
                    <a:lnTo>
                      <a:pt x="148" y="32"/>
                    </a:lnTo>
                    <a:lnTo>
                      <a:pt x="137" y="38"/>
                    </a:lnTo>
                    <a:lnTo>
                      <a:pt x="131" y="43"/>
                    </a:lnTo>
                    <a:lnTo>
                      <a:pt x="126" y="43"/>
                    </a:lnTo>
                    <a:lnTo>
                      <a:pt x="115" y="38"/>
                    </a:lnTo>
                    <a:lnTo>
                      <a:pt x="55" y="11"/>
                    </a:lnTo>
                    <a:lnTo>
                      <a:pt x="16" y="0"/>
                    </a:lnTo>
                    <a:lnTo>
                      <a:pt x="0" y="0"/>
                    </a:lnTo>
                    <a:lnTo>
                      <a:pt x="0" y="5"/>
                    </a:lnTo>
                    <a:lnTo>
                      <a:pt x="11" y="5"/>
                    </a:lnTo>
                    <a:lnTo>
                      <a:pt x="49" y="22"/>
                    </a:lnTo>
                    <a:lnTo>
                      <a:pt x="82" y="43"/>
                    </a:lnTo>
                    <a:lnTo>
                      <a:pt x="120" y="65"/>
                    </a:lnTo>
                    <a:lnTo>
                      <a:pt x="115" y="76"/>
                    </a:lnTo>
                    <a:lnTo>
                      <a:pt x="120" y="87"/>
                    </a:lnTo>
                    <a:lnTo>
                      <a:pt x="126" y="98"/>
                    </a:lnTo>
                    <a:lnTo>
                      <a:pt x="142" y="109"/>
                    </a:lnTo>
                    <a:lnTo>
                      <a:pt x="159" y="109"/>
                    </a:lnTo>
                    <a:lnTo>
                      <a:pt x="175" y="109"/>
                    </a:lnTo>
                    <a:lnTo>
                      <a:pt x="181" y="104"/>
                    </a:lnTo>
                    <a:lnTo>
                      <a:pt x="191" y="98"/>
                    </a:lnTo>
                    <a:lnTo>
                      <a:pt x="202" y="82"/>
                    </a:lnTo>
                    <a:lnTo>
                      <a:pt x="202" y="71"/>
                    </a:lnTo>
                    <a:close/>
                    <a:moveTo>
                      <a:pt x="77" y="82"/>
                    </a:moveTo>
                    <a:lnTo>
                      <a:pt x="77" y="82"/>
                    </a:lnTo>
                    <a:lnTo>
                      <a:pt x="60" y="71"/>
                    </a:lnTo>
                    <a:lnTo>
                      <a:pt x="55" y="65"/>
                    </a:lnTo>
                    <a:lnTo>
                      <a:pt x="55" y="49"/>
                    </a:lnTo>
                    <a:lnTo>
                      <a:pt x="60" y="38"/>
                    </a:lnTo>
                    <a:lnTo>
                      <a:pt x="66" y="27"/>
                    </a:lnTo>
                    <a:lnTo>
                      <a:pt x="77" y="22"/>
                    </a:lnTo>
                    <a:lnTo>
                      <a:pt x="82" y="22"/>
                    </a:lnTo>
                    <a:lnTo>
                      <a:pt x="93" y="27"/>
                    </a:lnTo>
                    <a:lnTo>
                      <a:pt x="115" y="38"/>
                    </a:lnTo>
                    <a:lnTo>
                      <a:pt x="120" y="49"/>
                    </a:lnTo>
                    <a:lnTo>
                      <a:pt x="115" y="60"/>
                    </a:lnTo>
                    <a:lnTo>
                      <a:pt x="109" y="76"/>
                    </a:lnTo>
                    <a:lnTo>
                      <a:pt x="98" y="82"/>
                    </a:lnTo>
                    <a:lnTo>
                      <a:pt x="77" y="82"/>
                    </a:lnTo>
                    <a:close/>
                  </a:path>
                </a:pathLst>
              </a:custGeom>
              <a:solidFill>
                <a:srgbClr val="010101"/>
              </a:solidFill>
              <a:ln w="9525">
                <a:noFill/>
                <a:round/>
                <a:headEnd/>
                <a:tailEnd/>
              </a:ln>
            </p:spPr>
            <p:txBody>
              <a:bodyPr/>
              <a:lstStyle/>
              <a:p>
                <a:endParaRPr lang="da-DK"/>
              </a:p>
            </p:txBody>
          </p:sp>
          <p:sp>
            <p:nvSpPr>
              <p:cNvPr id="92" name="Freeform 1583"/>
              <p:cNvSpPr>
                <a:spLocks/>
              </p:cNvSpPr>
              <p:nvPr/>
            </p:nvSpPr>
            <p:spPr bwMode="auto">
              <a:xfrm>
                <a:off x="-8074823" y="-6848100"/>
                <a:ext cx="492080" cy="1686660"/>
              </a:xfrm>
              <a:custGeom>
                <a:avLst/>
                <a:gdLst>
                  <a:gd name="T0" fmla="*/ 0 w 131"/>
                  <a:gd name="T1" fmla="*/ 776111552 h 449"/>
                  <a:gd name="T2" fmla="*/ 0 w 131"/>
                  <a:gd name="T3" fmla="*/ 776111552 h 449"/>
                  <a:gd name="T4" fmla="*/ 155211785 w 131"/>
                  <a:gd name="T5" fmla="*/ 846669516 h 449"/>
                  <a:gd name="T6" fmla="*/ 296311022 w 131"/>
                  <a:gd name="T7" fmla="*/ 1086558567 h 449"/>
                  <a:gd name="T8" fmla="*/ 451522749 w 131"/>
                  <a:gd name="T9" fmla="*/ 1467559556 h 449"/>
                  <a:gd name="T10" fmla="*/ 451522749 w 131"/>
                  <a:gd name="T11" fmla="*/ 1467559556 h 449"/>
                  <a:gd name="T12" fmla="*/ 761942562 w 131"/>
                  <a:gd name="T13" fmla="*/ 2147483647 h 449"/>
                  <a:gd name="T14" fmla="*/ 1072366249 w 131"/>
                  <a:gd name="T15" fmla="*/ 2147483647 h 449"/>
                  <a:gd name="T16" fmla="*/ 1072366249 w 131"/>
                  <a:gd name="T17" fmla="*/ 2147483647 h 449"/>
                  <a:gd name="T18" fmla="*/ 1382785945 w 131"/>
                  <a:gd name="T19" fmla="*/ 2147483647 h 449"/>
                  <a:gd name="T20" fmla="*/ 1693205641 w 131"/>
                  <a:gd name="T21" fmla="*/ 2147483647 h 449"/>
                  <a:gd name="T22" fmla="*/ 1693205641 w 131"/>
                  <a:gd name="T23" fmla="*/ 2147483647 h 449"/>
                  <a:gd name="T24" fmla="*/ 1763757109 w 131"/>
                  <a:gd name="T25" fmla="*/ 2147483647 h 449"/>
                  <a:gd name="T26" fmla="*/ 1763757109 w 131"/>
                  <a:gd name="T27" fmla="*/ 2147483647 h 449"/>
                  <a:gd name="T28" fmla="*/ 1763757109 w 131"/>
                  <a:gd name="T29" fmla="*/ 2147483647 h 449"/>
                  <a:gd name="T30" fmla="*/ 1848417367 w 131"/>
                  <a:gd name="T31" fmla="*/ 2147483647 h 449"/>
                  <a:gd name="T32" fmla="*/ 1848417367 w 131"/>
                  <a:gd name="T33" fmla="*/ 2147483647 h 449"/>
                  <a:gd name="T34" fmla="*/ 1693205641 w 131"/>
                  <a:gd name="T35" fmla="*/ 2147483647 h 449"/>
                  <a:gd name="T36" fmla="*/ 1537997671 w 131"/>
                  <a:gd name="T37" fmla="*/ 1778006336 h 449"/>
                  <a:gd name="T38" fmla="*/ 1312234477 w 131"/>
                  <a:gd name="T39" fmla="*/ 381001106 h 449"/>
                  <a:gd name="T40" fmla="*/ 1312234477 w 131"/>
                  <a:gd name="T41" fmla="*/ 381001106 h 449"/>
                  <a:gd name="T42" fmla="*/ 1227574219 w 131"/>
                  <a:gd name="T43" fmla="*/ 310446898 h 449"/>
                  <a:gd name="T44" fmla="*/ 1072366249 w 131"/>
                  <a:gd name="T45" fmla="*/ 310446898 h 449"/>
                  <a:gd name="T46" fmla="*/ 846602820 w 131"/>
                  <a:gd name="T47" fmla="*/ 310446898 h 449"/>
                  <a:gd name="T48" fmla="*/ 691391094 w 131"/>
                  <a:gd name="T49" fmla="*/ 225779535 h 449"/>
                  <a:gd name="T50" fmla="*/ 691391094 w 131"/>
                  <a:gd name="T51" fmla="*/ 225779535 h 449"/>
                  <a:gd name="T52" fmla="*/ 536183124 w 131"/>
                  <a:gd name="T53" fmla="*/ 70554238 h 449"/>
                  <a:gd name="T54" fmla="*/ 451522749 w 131"/>
                  <a:gd name="T55" fmla="*/ 70554238 h 449"/>
                  <a:gd name="T56" fmla="*/ 296311022 w 131"/>
                  <a:gd name="T57" fmla="*/ 0 h 449"/>
                  <a:gd name="T58" fmla="*/ 296311022 w 131"/>
                  <a:gd name="T59" fmla="*/ 0 h 449"/>
                  <a:gd name="T60" fmla="*/ 155211785 w 131"/>
                  <a:gd name="T61" fmla="*/ 225779535 h 449"/>
                  <a:gd name="T62" fmla="*/ 70551497 w 131"/>
                  <a:gd name="T63" fmla="*/ 620890039 h 449"/>
                  <a:gd name="T64" fmla="*/ 0 w 131"/>
                  <a:gd name="T65" fmla="*/ 776111552 h 4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1"/>
                  <a:gd name="T100" fmla="*/ 0 h 449"/>
                  <a:gd name="T101" fmla="*/ 131 w 131"/>
                  <a:gd name="T102" fmla="*/ 449 h 4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1" h="449">
                    <a:moveTo>
                      <a:pt x="0" y="55"/>
                    </a:moveTo>
                    <a:lnTo>
                      <a:pt x="0" y="55"/>
                    </a:lnTo>
                    <a:lnTo>
                      <a:pt x="11" y="60"/>
                    </a:lnTo>
                    <a:lnTo>
                      <a:pt x="21" y="77"/>
                    </a:lnTo>
                    <a:lnTo>
                      <a:pt x="32" y="104"/>
                    </a:lnTo>
                    <a:lnTo>
                      <a:pt x="54" y="186"/>
                    </a:lnTo>
                    <a:lnTo>
                      <a:pt x="76" y="273"/>
                    </a:lnTo>
                    <a:lnTo>
                      <a:pt x="98" y="323"/>
                    </a:lnTo>
                    <a:lnTo>
                      <a:pt x="120" y="372"/>
                    </a:lnTo>
                    <a:lnTo>
                      <a:pt x="125" y="410"/>
                    </a:lnTo>
                    <a:lnTo>
                      <a:pt x="125" y="449"/>
                    </a:lnTo>
                    <a:lnTo>
                      <a:pt x="131" y="399"/>
                    </a:lnTo>
                    <a:lnTo>
                      <a:pt x="131" y="350"/>
                    </a:lnTo>
                    <a:lnTo>
                      <a:pt x="120" y="235"/>
                    </a:lnTo>
                    <a:lnTo>
                      <a:pt x="109" y="126"/>
                    </a:lnTo>
                    <a:lnTo>
                      <a:pt x="93" y="27"/>
                    </a:lnTo>
                    <a:lnTo>
                      <a:pt x="87" y="22"/>
                    </a:lnTo>
                    <a:lnTo>
                      <a:pt x="76" y="22"/>
                    </a:lnTo>
                    <a:lnTo>
                      <a:pt x="60" y="22"/>
                    </a:lnTo>
                    <a:lnTo>
                      <a:pt x="49" y="16"/>
                    </a:lnTo>
                    <a:lnTo>
                      <a:pt x="38" y="5"/>
                    </a:lnTo>
                    <a:lnTo>
                      <a:pt x="32" y="5"/>
                    </a:lnTo>
                    <a:lnTo>
                      <a:pt x="21" y="0"/>
                    </a:lnTo>
                    <a:lnTo>
                      <a:pt x="11" y="16"/>
                    </a:lnTo>
                    <a:lnTo>
                      <a:pt x="5" y="44"/>
                    </a:lnTo>
                    <a:lnTo>
                      <a:pt x="0" y="55"/>
                    </a:lnTo>
                    <a:close/>
                  </a:path>
                </a:pathLst>
              </a:custGeom>
              <a:solidFill>
                <a:srgbClr val="FFFFFF"/>
              </a:solidFill>
              <a:ln w="9525">
                <a:noFill/>
                <a:round/>
                <a:headEnd/>
                <a:tailEnd/>
              </a:ln>
            </p:spPr>
            <p:txBody>
              <a:bodyPr/>
              <a:lstStyle/>
              <a:p>
                <a:endParaRPr lang="da-DK"/>
              </a:p>
            </p:txBody>
          </p:sp>
          <p:sp>
            <p:nvSpPr>
              <p:cNvPr id="93" name="Freeform 1584"/>
              <p:cNvSpPr>
                <a:spLocks/>
              </p:cNvSpPr>
              <p:nvPr/>
            </p:nvSpPr>
            <p:spPr bwMode="auto">
              <a:xfrm>
                <a:off x="-7954621" y="-6829317"/>
                <a:ext cx="473299" cy="1788085"/>
              </a:xfrm>
              <a:custGeom>
                <a:avLst/>
                <a:gdLst>
                  <a:gd name="T0" fmla="*/ 155212042 w 126"/>
                  <a:gd name="T1" fmla="*/ 84667335 h 476"/>
                  <a:gd name="T2" fmla="*/ 0 w 126"/>
                  <a:gd name="T3" fmla="*/ 239888880 h 476"/>
                  <a:gd name="T4" fmla="*/ 310424085 w 126"/>
                  <a:gd name="T5" fmla="*/ 776111568 h 476"/>
                  <a:gd name="T6" fmla="*/ 310424085 w 126"/>
                  <a:gd name="T7" fmla="*/ 776111568 h 476"/>
                  <a:gd name="T8" fmla="*/ 395084484 w 126"/>
                  <a:gd name="T9" fmla="*/ 1241780106 h 476"/>
                  <a:gd name="T10" fmla="*/ 550292828 w 126"/>
                  <a:gd name="T11" fmla="*/ 1707448409 h 476"/>
                  <a:gd name="T12" fmla="*/ 550292828 w 126"/>
                  <a:gd name="T13" fmla="*/ 1707448409 h 476"/>
                  <a:gd name="T14" fmla="*/ 620844413 w 126"/>
                  <a:gd name="T15" fmla="*/ 2147483647 h 476"/>
                  <a:gd name="T16" fmla="*/ 620844413 w 126"/>
                  <a:gd name="T17" fmla="*/ 2147483647 h 476"/>
                  <a:gd name="T18" fmla="*/ 620844413 w 126"/>
                  <a:gd name="T19" fmla="*/ 2147483647 h 476"/>
                  <a:gd name="T20" fmla="*/ 1086476843 w 126"/>
                  <a:gd name="T21" fmla="*/ 2147483647 h 476"/>
                  <a:gd name="T22" fmla="*/ 1396900810 w 126"/>
                  <a:gd name="T23" fmla="*/ 2147483647 h 476"/>
                  <a:gd name="T24" fmla="*/ 1777872606 w 126"/>
                  <a:gd name="T25" fmla="*/ 2147483647 h 476"/>
                  <a:gd name="T26" fmla="*/ 1157028427 w 126"/>
                  <a:gd name="T27" fmla="*/ 2088449875 h 476"/>
                  <a:gd name="T28" fmla="*/ 620844413 w 126"/>
                  <a:gd name="T29" fmla="*/ 705557359 h 476"/>
                  <a:gd name="T30" fmla="*/ 705504812 w 126"/>
                  <a:gd name="T31" fmla="*/ 239888880 h 476"/>
                  <a:gd name="T32" fmla="*/ 705504812 w 126"/>
                  <a:gd name="T33" fmla="*/ 239888880 h 476"/>
                  <a:gd name="T34" fmla="*/ 550292828 w 126"/>
                  <a:gd name="T35" fmla="*/ 84667335 h 476"/>
                  <a:gd name="T36" fmla="*/ 310424085 w 126"/>
                  <a:gd name="T37" fmla="*/ 0 h 476"/>
                  <a:gd name="T38" fmla="*/ 239872441 w 126"/>
                  <a:gd name="T39" fmla="*/ 0 h 476"/>
                  <a:gd name="T40" fmla="*/ 155212042 w 126"/>
                  <a:gd name="T41" fmla="*/ 84667335 h 476"/>
                  <a:gd name="T42" fmla="*/ 155212042 w 126"/>
                  <a:gd name="T43" fmla="*/ 84667335 h 47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6"/>
                  <a:gd name="T67" fmla="*/ 0 h 476"/>
                  <a:gd name="T68" fmla="*/ 126 w 126"/>
                  <a:gd name="T69" fmla="*/ 476 h 47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6" h="476">
                    <a:moveTo>
                      <a:pt x="11" y="6"/>
                    </a:moveTo>
                    <a:lnTo>
                      <a:pt x="0" y="17"/>
                    </a:lnTo>
                    <a:lnTo>
                      <a:pt x="22" y="55"/>
                    </a:lnTo>
                    <a:lnTo>
                      <a:pt x="28" y="88"/>
                    </a:lnTo>
                    <a:lnTo>
                      <a:pt x="39" y="121"/>
                    </a:lnTo>
                    <a:lnTo>
                      <a:pt x="44" y="214"/>
                    </a:lnTo>
                    <a:lnTo>
                      <a:pt x="44" y="323"/>
                    </a:lnTo>
                    <a:lnTo>
                      <a:pt x="77" y="444"/>
                    </a:lnTo>
                    <a:lnTo>
                      <a:pt x="99" y="476"/>
                    </a:lnTo>
                    <a:lnTo>
                      <a:pt x="126" y="372"/>
                    </a:lnTo>
                    <a:lnTo>
                      <a:pt x="82" y="148"/>
                    </a:lnTo>
                    <a:lnTo>
                      <a:pt x="44" y="50"/>
                    </a:lnTo>
                    <a:lnTo>
                      <a:pt x="50" y="17"/>
                    </a:lnTo>
                    <a:lnTo>
                      <a:pt x="39" y="6"/>
                    </a:lnTo>
                    <a:lnTo>
                      <a:pt x="22" y="0"/>
                    </a:lnTo>
                    <a:lnTo>
                      <a:pt x="17" y="0"/>
                    </a:lnTo>
                    <a:lnTo>
                      <a:pt x="11" y="6"/>
                    </a:lnTo>
                    <a:close/>
                  </a:path>
                </a:pathLst>
              </a:custGeom>
              <a:solidFill>
                <a:srgbClr val="010101"/>
              </a:solidFill>
              <a:ln w="9525">
                <a:noFill/>
                <a:round/>
                <a:headEnd/>
                <a:tailEnd/>
              </a:ln>
            </p:spPr>
            <p:txBody>
              <a:bodyPr/>
              <a:lstStyle/>
              <a:p>
                <a:endParaRPr lang="da-DK"/>
              </a:p>
            </p:txBody>
          </p:sp>
        </p:grpSp>
        <p:sp>
          <p:nvSpPr>
            <p:cNvPr id="13" name="Freeform 1584"/>
            <p:cNvSpPr>
              <a:spLocks/>
            </p:cNvSpPr>
            <p:nvPr/>
          </p:nvSpPr>
          <p:spPr bwMode="auto">
            <a:xfrm>
              <a:off x="13787125" y="4400953"/>
              <a:ext cx="367314" cy="1386663"/>
            </a:xfrm>
            <a:custGeom>
              <a:avLst/>
              <a:gdLst/>
              <a:ahLst/>
              <a:cxnLst>
                <a:cxn ang="0">
                  <a:pos x="11" y="6"/>
                </a:cxn>
                <a:cxn ang="0">
                  <a:pos x="0" y="17"/>
                </a:cxn>
                <a:cxn ang="0">
                  <a:pos x="22" y="55"/>
                </a:cxn>
                <a:cxn ang="0">
                  <a:pos x="22" y="55"/>
                </a:cxn>
                <a:cxn ang="0">
                  <a:pos x="28" y="88"/>
                </a:cxn>
                <a:cxn ang="0">
                  <a:pos x="39" y="121"/>
                </a:cxn>
                <a:cxn ang="0">
                  <a:pos x="39" y="121"/>
                </a:cxn>
                <a:cxn ang="0">
                  <a:pos x="44" y="214"/>
                </a:cxn>
                <a:cxn ang="0">
                  <a:pos x="44" y="214"/>
                </a:cxn>
                <a:cxn ang="0">
                  <a:pos x="44" y="323"/>
                </a:cxn>
                <a:cxn ang="0">
                  <a:pos x="77" y="444"/>
                </a:cxn>
                <a:cxn ang="0">
                  <a:pos x="99" y="476"/>
                </a:cxn>
                <a:cxn ang="0">
                  <a:pos x="126" y="372"/>
                </a:cxn>
                <a:cxn ang="0">
                  <a:pos x="82" y="148"/>
                </a:cxn>
                <a:cxn ang="0">
                  <a:pos x="44" y="50"/>
                </a:cxn>
                <a:cxn ang="0">
                  <a:pos x="50" y="17"/>
                </a:cxn>
                <a:cxn ang="0">
                  <a:pos x="50" y="17"/>
                </a:cxn>
                <a:cxn ang="0">
                  <a:pos x="39" y="6"/>
                </a:cxn>
                <a:cxn ang="0">
                  <a:pos x="22" y="0"/>
                </a:cxn>
                <a:cxn ang="0">
                  <a:pos x="17" y="0"/>
                </a:cxn>
                <a:cxn ang="0">
                  <a:pos x="11" y="6"/>
                </a:cxn>
                <a:cxn ang="0">
                  <a:pos x="11" y="6"/>
                </a:cxn>
              </a:cxnLst>
              <a:rect l="0" t="0" r="r" b="b"/>
              <a:pathLst>
                <a:path w="126" h="476">
                  <a:moveTo>
                    <a:pt x="11" y="6"/>
                  </a:moveTo>
                  <a:lnTo>
                    <a:pt x="0" y="17"/>
                  </a:lnTo>
                  <a:lnTo>
                    <a:pt x="22" y="55"/>
                  </a:lnTo>
                  <a:lnTo>
                    <a:pt x="22" y="55"/>
                  </a:lnTo>
                  <a:lnTo>
                    <a:pt x="28" y="88"/>
                  </a:lnTo>
                  <a:lnTo>
                    <a:pt x="39" y="121"/>
                  </a:lnTo>
                  <a:lnTo>
                    <a:pt x="39" y="121"/>
                  </a:lnTo>
                  <a:lnTo>
                    <a:pt x="44" y="214"/>
                  </a:lnTo>
                  <a:lnTo>
                    <a:pt x="44" y="214"/>
                  </a:lnTo>
                  <a:lnTo>
                    <a:pt x="44" y="323"/>
                  </a:lnTo>
                  <a:lnTo>
                    <a:pt x="77" y="444"/>
                  </a:lnTo>
                  <a:lnTo>
                    <a:pt x="99" y="476"/>
                  </a:lnTo>
                  <a:lnTo>
                    <a:pt x="126" y="372"/>
                  </a:lnTo>
                  <a:lnTo>
                    <a:pt x="82" y="148"/>
                  </a:lnTo>
                  <a:lnTo>
                    <a:pt x="44" y="50"/>
                  </a:lnTo>
                  <a:lnTo>
                    <a:pt x="50" y="17"/>
                  </a:lnTo>
                  <a:lnTo>
                    <a:pt x="50" y="17"/>
                  </a:lnTo>
                  <a:lnTo>
                    <a:pt x="39" y="6"/>
                  </a:lnTo>
                  <a:lnTo>
                    <a:pt x="22" y="0"/>
                  </a:lnTo>
                  <a:lnTo>
                    <a:pt x="17" y="0"/>
                  </a:lnTo>
                  <a:lnTo>
                    <a:pt x="11" y="6"/>
                  </a:lnTo>
                  <a:lnTo>
                    <a:pt x="11" y="6"/>
                  </a:lnTo>
                  <a:close/>
                </a:path>
              </a:pathLst>
            </a:custGeom>
            <a:solidFill>
              <a:schemeClr val="tx2">
                <a:lumMod val="40000"/>
                <a:lumOff val="60000"/>
              </a:schemeClr>
            </a:solidFill>
            <a:ln w="9525">
              <a:noFill/>
              <a:round/>
              <a:headEnd/>
              <a:tailEnd/>
            </a:ln>
          </p:spPr>
          <p:txBody>
            <a:bodyPr/>
            <a:lstStyle/>
            <a:p>
              <a:pPr fontAlgn="auto">
                <a:spcBef>
                  <a:spcPts val="0"/>
                </a:spcBef>
                <a:spcAft>
                  <a:spcPts val="0"/>
                </a:spcAft>
                <a:defRPr/>
              </a:pPr>
              <a:endParaRPr lang="da-DK">
                <a:ea typeface="ＭＳ Ｐゴシック" pitchFamily="-65" charset="-128"/>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791200"/>
            <a:ext cx="9144000" cy="304800"/>
          </a:xfrm>
        </p:spPr>
        <p:txBody>
          <a:bodyPr>
            <a:normAutofit fontScale="70000" lnSpcReduction="20000"/>
          </a:bodyPr>
          <a:lstStyle/>
          <a:p>
            <a:pPr marL="0" indent="0" algn="ctr">
              <a:buNone/>
            </a:pPr>
            <a:r>
              <a:rPr lang="en-029" sz="2400" b="1" dirty="0" smtClean="0">
                <a:solidFill>
                  <a:schemeClr val="tx2"/>
                </a:solidFill>
                <a:latin typeface="Arial" charset="0"/>
              </a:rPr>
              <a:t>The Global Competitiveness Index 2013–2014 rankings and 2012–2013 comparisons </a:t>
            </a:r>
          </a:p>
          <a:p>
            <a:pPr marL="0" indent="0" algn="ctr">
              <a:buNone/>
            </a:pPr>
            <a:endParaRPr lang="en-029" sz="2400" b="1" dirty="0" smtClean="0">
              <a:solidFill>
                <a:schemeClr val="tx2"/>
              </a:solidFill>
              <a:latin typeface="Arial" charset="0"/>
            </a:endParaRPr>
          </a:p>
          <a:p>
            <a:pPr algn="ctr"/>
            <a:endParaRPr lang="en-029" b="1" dirty="0"/>
          </a:p>
        </p:txBody>
      </p:sp>
      <p:pic>
        <p:nvPicPr>
          <p:cNvPr id="6" name="Picture 5" descr="Trade Comp Index.jpg"/>
          <p:cNvPicPr>
            <a:picLocks noChangeAspect="1"/>
          </p:cNvPicPr>
          <p:nvPr/>
        </p:nvPicPr>
        <p:blipFill>
          <a:blip r:embed="rId3" cstate="print"/>
          <a:srcRect t="5983"/>
          <a:stretch>
            <a:fillRect/>
          </a:stretch>
        </p:blipFill>
        <p:spPr>
          <a:xfrm>
            <a:off x="914400" y="838200"/>
            <a:ext cx="7010400" cy="4789715"/>
          </a:xfrm>
          <a:prstGeom prst="rect">
            <a:avLst/>
          </a:prstGeom>
        </p:spPr>
      </p:pic>
      <p:cxnSp>
        <p:nvCxnSpPr>
          <p:cNvPr id="7" name="Straight Connector 6"/>
          <p:cNvCxnSpPr/>
          <p:nvPr/>
        </p:nvCxnSpPr>
        <p:spPr>
          <a:xfrm>
            <a:off x="4495800" y="4038600"/>
            <a:ext cx="35814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Line Callout 1 9"/>
          <p:cNvSpPr/>
          <p:nvPr/>
        </p:nvSpPr>
        <p:spPr>
          <a:xfrm>
            <a:off x="7924800" y="2743200"/>
            <a:ext cx="1066800" cy="990600"/>
          </a:xfrm>
          <a:prstGeom prst="border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029" sz="1400" b="1" dirty="0" smtClean="0"/>
              <a:t>Ranked 92 out of 148 economies</a:t>
            </a:r>
            <a:endParaRPr lang="en-029" sz="1400" b="1" dirty="0"/>
          </a:p>
        </p:txBody>
      </p:sp>
      <p:sp>
        <p:nvSpPr>
          <p:cNvPr id="14" name="Rectangle 13"/>
          <p:cNvSpPr/>
          <p:nvPr/>
        </p:nvSpPr>
        <p:spPr>
          <a:xfrm>
            <a:off x="6629400" y="6019800"/>
            <a:ext cx="2322174" cy="276999"/>
          </a:xfrm>
          <a:prstGeom prst="rect">
            <a:avLst/>
          </a:prstGeom>
        </p:spPr>
        <p:txBody>
          <a:bodyPr wrap="square">
            <a:spAutoFit/>
          </a:bodyPr>
          <a:lstStyle/>
          <a:p>
            <a:pPr algn="r"/>
            <a:r>
              <a:rPr lang="en-029" sz="1200" b="1" i="1" dirty="0" smtClean="0">
                <a:solidFill>
                  <a:srgbClr val="002060"/>
                </a:solidFill>
              </a:rPr>
              <a:t>Source: http://www.oecd.org/</a:t>
            </a:r>
            <a:endParaRPr lang="en-029" sz="1200" i="1" dirty="0" smtClean="0">
              <a:solidFill>
                <a:srgbClr val="002060"/>
              </a:solidFill>
            </a:endParaRPr>
          </a:p>
        </p:txBody>
      </p:sp>
      <p:sp>
        <p:nvSpPr>
          <p:cNvPr id="11" name="Rounded Rectangle 10"/>
          <p:cNvSpPr/>
          <p:nvPr/>
        </p:nvSpPr>
        <p:spPr>
          <a:xfrm>
            <a:off x="1828800" y="76200"/>
            <a:ext cx="7010400" cy="609600"/>
          </a:xfrm>
          <a:prstGeom prst="roundRect">
            <a:avLst/>
          </a:prstGeom>
          <a:solidFill>
            <a:schemeClr val="accent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a:p>
        </p:txBody>
      </p:sp>
      <p:sp>
        <p:nvSpPr>
          <p:cNvPr id="12" name="Title 1"/>
          <p:cNvSpPr>
            <a:spLocks noGrp="1"/>
          </p:cNvSpPr>
          <p:nvPr>
            <p:ph type="title"/>
          </p:nvPr>
        </p:nvSpPr>
        <p:spPr>
          <a:xfrm>
            <a:off x="2590800" y="152400"/>
            <a:ext cx="6172200" cy="457200"/>
          </a:xfrm>
        </p:spPr>
        <p:txBody>
          <a:bodyPr/>
          <a:lstStyle/>
          <a:p>
            <a:pPr algn="r">
              <a:defRPr/>
            </a:pPr>
            <a:r>
              <a:rPr lang="lb-LU" sz="2800" b="1" cap="all" dirty="0" smtClean="0">
                <a:solidFill>
                  <a:srgbClr val="FF0000"/>
                </a:solidFill>
              </a:rPr>
              <a:t>JAMAICA’S Logistics Hub</a:t>
            </a:r>
            <a:endParaRPr lang="lb-LU" sz="2800" dirty="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
          <p:cNvSpPr txBox="1">
            <a:spLocks noChangeArrowheads="1"/>
          </p:cNvSpPr>
          <p:nvPr/>
        </p:nvSpPr>
        <p:spPr bwMode="auto">
          <a:xfrm>
            <a:off x="0" y="1143000"/>
            <a:ext cx="4038600" cy="4876800"/>
          </a:xfrm>
          <a:prstGeom prst="rect">
            <a:avLst/>
          </a:prstGeom>
          <a:noFill/>
          <a:ln w="9525">
            <a:noFill/>
            <a:miter lim="800000"/>
            <a:headEnd/>
            <a:tailEnd/>
          </a:ln>
        </p:spPr>
        <p:txBody>
          <a:bodyPr/>
          <a:lstStyle/>
          <a:p>
            <a:pPr algn="r"/>
            <a:r>
              <a:rPr lang="en-029" sz="2400" dirty="0" smtClean="0">
                <a:solidFill>
                  <a:schemeClr val="tx2"/>
                </a:solidFill>
              </a:rPr>
              <a:t>“Jamaica’s performance for </a:t>
            </a:r>
            <a:r>
              <a:rPr lang="en-029" sz="2400" b="1" dirty="0" smtClean="0">
                <a:solidFill>
                  <a:schemeClr val="tx2"/>
                </a:solidFill>
              </a:rPr>
              <a:t>advance rulings</a:t>
            </a:r>
            <a:r>
              <a:rPr lang="en-029" sz="2400" dirty="0" smtClean="0">
                <a:solidFill>
                  <a:schemeClr val="tx2"/>
                </a:solidFill>
              </a:rPr>
              <a:t>, </a:t>
            </a:r>
            <a:r>
              <a:rPr lang="en-029" sz="2400" b="1" dirty="0" smtClean="0">
                <a:solidFill>
                  <a:schemeClr val="tx2"/>
                </a:solidFill>
              </a:rPr>
              <a:t>information availability</a:t>
            </a:r>
            <a:r>
              <a:rPr lang="en-029" sz="2400" dirty="0" smtClean="0">
                <a:solidFill>
                  <a:schemeClr val="tx2"/>
                </a:solidFill>
              </a:rPr>
              <a:t>, </a:t>
            </a:r>
            <a:r>
              <a:rPr lang="en-029" sz="2400" b="1" dirty="0" smtClean="0">
                <a:solidFill>
                  <a:schemeClr val="tx2"/>
                </a:solidFill>
              </a:rPr>
              <a:t>automation</a:t>
            </a:r>
            <a:r>
              <a:rPr lang="en-029" sz="2400" dirty="0" smtClean="0">
                <a:solidFill>
                  <a:schemeClr val="tx2"/>
                </a:solidFill>
              </a:rPr>
              <a:t> and </a:t>
            </a:r>
            <a:r>
              <a:rPr lang="en-029" sz="2400" b="1" dirty="0" smtClean="0">
                <a:solidFill>
                  <a:schemeClr val="tx2"/>
                </a:solidFill>
              </a:rPr>
              <a:t>internal border agency co-operation </a:t>
            </a:r>
            <a:r>
              <a:rPr lang="en-029" sz="2400" dirty="0" smtClean="0">
                <a:solidFill>
                  <a:schemeClr val="tx2"/>
                </a:solidFill>
              </a:rPr>
              <a:t>is </a:t>
            </a:r>
            <a:r>
              <a:rPr lang="en-029" sz="2400" u="sng" dirty="0" smtClean="0">
                <a:solidFill>
                  <a:schemeClr val="tx2"/>
                </a:solidFill>
              </a:rPr>
              <a:t>below the average</a:t>
            </a:r>
            <a:r>
              <a:rPr lang="en-029" sz="2400" dirty="0" smtClean="0">
                <a:solidFill>
                  <a:schemeClr val="tx2"/>
                </a:solidFill>
              </a:rPr>
              <a:t> for upper middle income countries and Latin American and Caribbean countries”.</a:t>
            </a:r>
          </a:p>
          <a:p>
            <a:pPr algn="r"/>
            <a:r>
              <a:rPr lang="en-029" dirty="0" smtClean="0">
                <a:solidFill>
                  <a:schemeClr val="tx2"/>
                </a:solidFill>
              </a:rPr>
              <a:t>OECD (</a:t>
            </a:r>
            <a:r>
              <a:rPr lang="en-029" i="1" dirty="0" smtClean="0">
                <a:solidFill>
                  <a:schemeClr val="tx2"/>
                </a:solidFill>
              </a:rPr>
              <a:t>Organisation for Economic Co-operation and Development</a:t>
            </a:r>
            <a:r>
              <a:rPr lang="en-029" dirty="0" smtClean="0">
                <a:solidFill>
                  <a:schemeClr val="tx2"/>
                </a:solidFill>
              </a:rPr>
              <a:t>) </a:t>
            </a:r>
          </a:p>
          <a:p>
            <a:endParaRPr lang="en-029" sz="2800" dirty="0" smtClean="0">
              <a:solidFill>
                <a:schemeClr val="tx2"/>
              </a:solidFill>
            </a:endParaRPr>
          </a:p>
          <a:p>
            <a:pPr marL="230188" indent="-230188" fontAlgn="auto">
              <a:spcBef>
                <a:spcPct val="20000"/>
              </a:spcBef>
              <a:spcAft>
                <a:spcPts val="0"/>
              </a:spcAft>
              <a:defRPr/>
            </a:pPr>
            <a:endParaRPr lang="en-029" sz="2000" kern="0" dirty="0">
              <a:solidFill>
                <a:schemeClr val="tx2"/>
              </a:solidFill>
              <a:latin typeface="Century Gothic" pitchFamily="34" charset="0"/>
            </a:endParaRPr>
          </a:p>
        </p:txBody>
      </p:sp>
      <p:pic>
        <p:nvPicPr>
          <p:cNvPr id="6" name="Picture 5" descr="Ja Trade Facilit Performance.jpg"/>
          <p:cNvPicPr>
            <a:picLocks noChangeAspect="1"/>
          </p:cNvPicPr>
          <p:nvPr/>
        </p:nvPicPr>
        <p:blipFill>
          <a:blip r:embed="rId3" cstate="print"/>
          <a:srcRect r="4509"/>
          <a:stretch>
            <a:fillRect/>
          </a:stretch>
        </p:blipFill>
        <p:spPr>
          <a:xfrm>
            <a:off x="4070568" y="1219200"/>
            <a:ext cx="4997232" cy="4800600"/>
          </a:xfrm>
          <a:prstGeom prst="rect">
            <a:avLst/>
          </a:prstGeom>
        </p:spPr>
      </p:pic>
      <p:sp>
        <p:nvSpPr>
          <p:cNvPr id="8" name="Rectangle 7"/>
          <p:cNvSpPr/>
          <p:nvPr/>
        </p:nvSpPr>
        <p:spPr>
          <a:xfrm>
            <a:off x="6629400" y="5971401"/>
            <a:ext cx="2322174" cy="276999"/>
          </a:xfrm>
          <a:prstGeom prst="rect">
            <a:avLst/>
          </a:prstGeom>
        </p:spPr>
        <p:txBody>
          <a:bodyPr wrap="none">
            <a:spAutoFit/>
          </a:bodyPr>
          <a:lstStyle/>
          <a:p>
            <a:pPr algn="r"/>
            <a:r>
              <a:rPr lang="en-029" sz="1200" b="1" i="1" dirty="0" smtClean="0">
                <a:solidFill>
                  <a:srgbClr val="002060"/>
                </a:solidFill>
              </a:rPr>
              <a:t>Source: http://www.oecd.org/</a:t>
            </a:r>
            <a:endParaRPr lang="en-029" sz="1200" i="1" dirty="0" smtClean="0">
              <a:solidFill>
                <a:srgbClr val="002060"/>
              </a:solidFill>
            </a:endParaRPr>
          </a:p>
        </p:txBody>
      </p:sp>
      <p:sp>
        <p:nvSpPr>
          <p:cNvPr id="10" name="Rounded Rectangle 9"/>
          <p:cNvSpPr/>
          <p:nvPr/>
        </p:nvSpPr>
        <p:spPr>
          <a:xfrm>
            <a:off x="1828800" y="152400"/>
            <a:ext cx="7010400" cy="609600"/>
          </a:xfrm>
          <a:prstGeom prst="roundRect">
            <a:avLst/>
          </a:prstGeom>
          <a:solidFill>
            <a:schemeClr val="accent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a:p>
        </p:txBody>
      </p:sp>
      <p:sp>
        <p:nvSpPr>
          <p:cNvPr id="11" name="Title 1"/>
          <p:cNvSpPr>
            <a:spLocks noGrp="1"/>
          </p:cNvSpPr>
          <p:nvPr>
            <p:ph type="title"/>
          </p:nvPr>
        </p:nvSpPr>
        <p:spPr>
          <a:xfrm>
            <a:off x="2590800" y="228600"/>
            <a:ext cx="6172200" cy="457200"/>
          </a:xfrm>
        </p:spPr>
        <p:txBody>
          <a:bodyPr/>
          <a:lstStyle/>
          <a:p>
            <a:pPr algn="r">
              <a:defRPr/>
            </a:pPr>
            <a:r>
              <a:rPr lang="lb-LU" sz="2800" b="1" cap="all" dirty="0" smtClean="0">
                <a:solidFill>
                  <a:srgbClr val="FF0000"/>
                </a:solidFill>
              </a:rPr>
              <a:t>JAMAICA’S Logistics Hub</a:t>
            </a:r>
            <a:endParaRPr lang="lb-LU" sz="2800" dirty="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828800" y="228600"/>
            <a:ext cx="7010400" cy="609600"/>
          </a:xfrm>
          <a:prstGeom prst="roundRect">
            <a:avLst/>
          </a:prstGeom>
          <a:solidFill>
            <a:schemeClr val="accent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a:p>
        </p:txBody>
      </p:sp>
      <p:sp>
        <p:nvSpPr>
          <p:cNvPr id="9" name="Title 1"/>
          <p:cNvSpPr>
            <a:spLocks noGrp="1"/>
          </p:cNvSpPr>
          <p:nvPr>
            <p:ph type="title"/>
          </p:nvPr>
        </p:nvSpPr>
        <p:spPr>
          <a:xfrm>
            <a:off x="2590800" y="304800"/>
            <a:ext cx="6172200" cy="457200"/>
          </a:xfrm>
        </p:spPr>
        <p:txBody>
          <a:bodyPr/>
          <a:lstStyle/>
          <a:p>
            <a:pPr algn="r">
              <a:defRPr/>
            </a:pPr>
            <a:r>
              <a:rPr lang="lb-LU" sz="2800" b="1" cap="all" dirty="0" smtClean="0">
                <a:solidFill>
                  <a:srgbClr val="FF0000"/>
                </a:solidFill>
              </a:rPr>
              <a:t>JAMAICA’S Logistics Hub</a:t>
            </a:r>
            <a:endParaRPr lang="lb-LU" sz="2800" dirty="0">
              <a:solidFill>
                <a:srgbClr val="FF0000"/>
              </a:solidFill>
            </a:endParaRPr>
          </a:p>
        </p:txBody>
      </p:sp>
      <p:sp>
        <p:nvSpPr>
          <p:cNvPr id="5" name="Text Placeholder 2"/>
          <p:cNvSpPr txBox="1">
            <a:spLocks/>
          </p:cNvSpPr>
          <p:nvPr/>
        </p:nvSpPr>
        <p:spPr bwMode="auto">
          <a:xfrm>
            <a:off x="304800" y="919163"/>
            <a:ext cx="8042275" cy="452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tabLst/>
              <a:defRPr/>
            </a:pPr>
            <a:r>
              <a:rPr lang="lb-LU" sz="2400" b="1" dirty="0" smtClean="0">
                <a:solidFill>
                  <a:srgbClr val="0070C0"/>
                </a:solidFill>
                <a:latin typeface="+mn-lt"/>
              </a:rPr>
              <a:t>HOW DO WE PLAN TO MEET THESE CHALLENGES?</a:t>
            </a:r>
            <a:endParaRPr kumimoji="0" lang="lb-LU" sz="2400" b="1" i="0" u="none" strike="noStrike" kern="1200" cap="none" spc="0" normalizeH="0" baseline="0" noProof="0" dirty="0" smtClean="0">
              <a:ln>
                <a:noFill/>
              </a:ln>
              <a:solidFill>
                <a:srgbClr val="0070C0"/>
              </a:solidFill>
              <a:effectLst/>
              <a:uLnTx/>
              <a:uFillTx/>
              <a:latin typeface="+mn-lt"/>
              <a:ea typeface="+mn-ea"/>
              <a:cs typeface="+mn-cs"/>
            </a:endParaRPr>
          </a:p>
        </p:txBody>
      </p:sp>
      <p:sp>
        <p:nvSpPr>
          <p:cNvPr id="6" name="Content Placeholder 3"/>
          <p:cNvSpPr>
            <a:spLocks noGrp="1"/>
          </p:cNvSpPr>
          <p:nvPr>
            <p:ph sz="half" idx="4294967295"/>
          </p:nvPr>
        </p:nvSpPr>
        <p:spPr>
          <a:xfrm>
            <a:off x="304800" y="1524000"/>
            <a:ext cx="8458200" cy="4495800"/>
          </a:xfrm>
          <a:prstGeom prst="rect">
            <a:avLst/>
          </a:prstGeom>
        </p:spPr>
        <p:txBody>
          <a:bodyPr/>
          <a:lstStyle/>
          <a:p>
            <a:pPr marL="0" lvl="0" indent="0">
              <a:lnSpc>
                <a:spcPct val="110000"/>
              </a:lnSpc>
              <a:spcBef>
                <a:spcPct val="25000"/>
              </a:spcBef>
              <a:buNone/>
              <a:tabLst>
                <a:tab pos="0" algn="l"/>
              </a:tabLst>
              <a:defRPr/>
            </a:pPr>
            <a:r>
              <a:rPr lang="lb-LU" sz="2400" u="sng" dirty="0" smtClean="0"/>
              <a:t>Enhance and foster jamaica’s competitiveness</a:t>
            </a:r>
            <a:endParaRPr lang="en-GB" sz="2400" u="sng" kern="0" dirty="0" smtClean="0"/>
          </a:p>
          <a:p>
            <a:pPr marL="0" indent="0">
              <a:lnSpc>
                <a:spcPct val="110000"/>
              </a:lnSpc>
              <a:spcBef>
                <a:spcPct val="25000"/>
              </a:spcBef>
              <a:buFont typeface="Arial" charset="0"/>
              <a:buNone/>
              <a:tabLst>
                <a:tab pos="0" algn="l"/>
              </a:tabLst>
              <a:defRPr/>
            </a:pPr>
            <a:r>
              <a:rPr lang="en-GB" sz="2000" b="1" kern="0" dirty="0" smtClean="0"/>
              <a:t>Cluster for logistics</a:t>
            </a:r>
          </a:p>
          <a:p>
            <a:pPr marL="0" indent="0">
              <a:lnSpc>
                <a:spcPct val="110000"/>
              </a:lnSpc>
              <a:spcBef>
                <a:spcPct val="25000"/>
              </a:spcBef>
              <a:buFont typeface="Arial" charset="0"/>
              <a:buNone/>
              <a:tabLst>
                <a:tab pos="0" algn="l"/>
              </a:tabLst>
              <a:defRPr/>
            </a:pPr>
            <a:r>
              <a:rPr lang="en-GB" i="1" kern="0" dirty="0" smtClean="0"/>
              <a:t>An initiative between the institutional parties and the private sector to </a:t>
            </a:r>
            <a:r>
              <a:rPr lang="de-CH" i="1" dirty="0" smtClean="0"/>
              <a:t>to assess and strengthen Jamaica as a logistics hub in the Caribbean</a:t>
            </a:r>
            <a:endParaRPr lang="en-GB" sz="2000" kern="0" dirty="0" smtClean="0"/>
          </a:p>
          <a:p>
            <a:pPr marL="273050" indent="-273050">
              <a:lnSpc>
                <a:spcPct val="110000"/>
              </a:lnSpc>
              <a:spcBef>
                <a:spcPct val="25000"/>
              </a:spcBef>
              <a:buFont typeface="Arial" charset="0"/>
              <a:buNone/>
              <a:tabLst>
                <a:tab pos="273050" algn="l"/>
              </a:tabLst>
              <a:defRPr/>
            </a:pPr>
            <a:r>
              <a:rPr lang="en-GB" sz="2000" b="1" kern="0" dirty="0" smtClean="0"/>
              <a:t>Maritime Cluster</a:t>
            </a:r>
          </a:p>
          <a:p>
            <a:pPr marL="273050" indent="-273050">
              <a:lnSpc>
                <a:spcPct val="110000"/>
              </a:lnSpc>
              <a:spcBef>
                <a:spcPct val="25000"/>
              </a:spcBef>
              <a:buFont typeface="Arial" charset="0"/>
              <a:buNone/>
              <a:tabLst>
                <a:tab pos="273050" algn="l"/>
              </a:tabLst>
              <a:defRPr/>
            </a:pPr>
            <a:r>
              <a:rPr lang="en-GB" i="1" kern="0" dirty="0" smtClean="0"/>
              <a:t>An initiative of the private sectors to promote the maritime sector</a:t>
            </a:r>
            <a:endParaRPr lang="lb-LU"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828800" y="228600"/>
            <a:ext cx="7010400" cy="609600"/>
          </a:xfrm>
          <a:prstGeom prst="roundRect">
            <a:avLst/>
          </a:prstGeom>
          <a:solidFill>
            <a:schemeClr val="accent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a:p>
        </p:txBody>
      </p:sp>
      <p:sp>
        <p:nvSpPr>
          <p:cNvPr id="9" name="Title 1"/>
          <p:cNvSpPr>
            <a:spLocks noGrp="1"/>
          </p:cNvSpPr>
          <p:nvPr>
            <p:ph type="title"/>
          </p:nvPr>
        </p:nvSpPr>
        <p:spPr>
          <a:xfrm>
            <a:off x="2590800" y="304800"/>
            <a:ext cx="6172200" cy="457200"/>
          </a:xfrm>
        </p:spPr>
        <p:txBody>
          <a:bodyPr/>
          <a:lstStyle/>
          <a:p>
            <a:pPr algn="r">
              <a:defRPr/>
            </a:pPr>
            <a:r>
              <a:rPr lang="lb-LU" sz="2800" b="1" cap="all" dirty="0" smtClean="0">
                <a:solidFill>
                  <a:srgbClr val="FF0000"/>
                </a:solidFill>
              </a:rPr>
              <a:t>JAMAICA’S Logistics Hub</a:t>
            </a:r>
            <a:endParaRPr lang="lb-LU" sz="2800" dirty="0">
              <a:solidFill>
                <a:srgbClr val="FF0000"/>
              </a:solidFill>
            </a:endParaRPr>
          </a:p>
        </p:txBody>
      </p:sp>
      <p:sp>
        <p:nvSpPr>
          <p:cNvPr id="6" name="Content Placeholder 3"/>
          <p:cNvSpPr>
            <a:spLocks noGrp="1"/>
          </p:cNvSpPr>
          <p:nvPr>
            <p:ph sz="half" idx="4294967295"/>
          </p:nvPr>
        </p:nvSpPr>
        <p:spPr>
          <a:xfrm>
            <a:off x="228599" y="1447800"/>
            <a:ext cx="8610601" cy="4495800"/>
          </a:xfrm>
          <a:prstGeom prst="rect">
            <a:avLst/>
          </a:prstGeom>
        </p:spPr>
        <p:txBody>
          <a:bodyPr/>
          <a:lstStyle/>
          <a:p>
            <a:r>
              <a:rPr lang="en-029" sz="2800" dirty="0" smtClean="0"/>
              <a:t>Make best use of the current facilitative approach</a:t>
            </a:r>
          </a:p>
          <a:p>
            <a:r>
              <a:rPr lang="en-029" sz="2800" dirty="0" smtClean="0"/>
              <a:t>Seek to work closer with the Ministry of Industry, Investment &amp; Commerce to ensure development of the spirit of entrepreneurship to stimulate the consolidation of the MSME sector. </a:t>
            </a:r>
          </a:p>
          <a:p>
            <a:r>
              <a:rPr lang="en-029" sz="2800" dirty="0" smtClean="0"/>
              <a:t>Immediately tackle the crisis of management which exists, by joining forces with relevant organizations and speedily implement a programme to address the urgent need for an improved level of business literacy throughout the sector.  </a:t>
            </a:r>
          </a:p>
        </p:txBody>
      </p:sp>
      <p:sp>
        <p:nvSpPr>
          <p:cNvPr id="7" name="Text Placeholder 2"/>
          <p:cNvSpPr txBox="1">
            <a:spLocks/>
          </p:cNvSpPr>
          <p:nvPr/>
        </p:nvSpPr>
        <p:spPr bwMode="auto">
          <a:xfrm>
            <a:off x="304800" y="914400"/>
            <a:ext cx="8042275" cy="452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tabLst/>
              <a:defRPr/>
            </a:pPr>
            <a:r>
              <a:rPr lang="lb-LU" sz="2400" b="1" dirty="0" smtClean="0">
                <a:solidFill>
                  <a:srgbClr val="0070C0"/>
                </a:solidFill>
                <a:latin typeface="+mn-lt"/>
              </a:rPr>
              <a:t>HOW DO WE PLAN TO MEET THESE CHALLENGES?</a:t>
            </a:r>
            <a:endParaRPr kumimoji="0" lang="lb-LU" sz="2400" b="1" i="0" u="none" strike="noStrike" kern="1200" cap="none" spc="0" normalizeH="0" baseline="0" noProof="0" dirty="0" smtClean="0">
              <a:ln>
                <a:noFill/>
              </a:ln>
              <a:solidFill>
                <a:srgbClr val="0070C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ublic Pvt Partnershp.jpg"/>
          <p:cNvPicPr>
            <a:picLocks noChangeAspect="1"/>
          </p:cNvPicPr>
          <p:nvPr/>
        </p:nvPicPr>
        <p:blipFill>
          <a:blip r:embed="rId3" cstate="print"/>
          <a:srcRect l="7674"/>
          <a:stretch>
            <a:fillRect/>
          </a:stretch>
        </p:blipFill>
        <p:spPr>
          <a:xfrm>
            <a:off x="6858000" y="2345377"/>
            <a:ext cx="2286000" cy="1769423"/>
          </a:xfrm>
          <a:prstGeom prst="ellipse">
            <a:avLst/>
          </a:prstGeom>
          <a:ln>
            <a:noFill/>
          </a:ln>
          <a:effectLst>
            <a:softEdge rad="317500"/>
          </a:effectLst>
        </p:spPr>
      </p:pic>
      <p:sp>
        <p:nvSpPr>
          <p:cNvPr id="5" name="Content Placeholder 2"/>
          <p:cNvSpPr>
            <a:spLocks noGrp="1"/>
          </p:cNvSpPr>
          <p:nvPr>
            <p:ph idx="1"/>
          </p:nvPr>
        </p:nvSpPr>
        <p:spPr>
          <a:xfrm>
            <a:off x="228600" y="1219200"/>
            <a:ext cx="8458200" cy="4876800"/>
          </a:xfrm>
        </p:spPr>
        <p:txBody>
          <a:bodyPr/>
          <a:lstStyle/>
          <a:p>
            <a:r>
              <a:rPr lang="en-US" sz="2400" dirty="0" smtClean="0">
                <a:latin typeface="Arial" charset="0"/>
              </a:rPr>
              <a:t>Clear separation of regulatory functions from commercial activities</a:t>
            </a:r>
          </a:p>
          <a:p>
            <a:r>
              <a:rPr lang="en-US" sz="2400" dirty="0" smtClean="0">
                <a:latin typeface="Arial" charset="0"/>
              </a:rPr>
              <a:t>Full benefits of private sector participation in operations and infrastructure financing achieved only through a balanced formula </a:t>
            </a:r>
          </a:p>
          <a:p>
            <a:r>
              <a:rPr lang="en-US" sz="2400" dirty="0" smtClean="0">
                <a:latin typeface="Arial" charset="0"/>
              </a:rPr>
              <a:t>Responsible public authority management</a:t>
            </a:r>
          </a:p>
          <a:p>
            <a:r>
              <a:rPr lang="en-US" sz="2400" dirty="0" smtClean="0">
                <a:latin typeface="Arial" charset="0"/>
              </a:rPr>
              <a:t>Prevent the development of local monopolies and </a:t>
            </a:r>
            <a:br>
              <a:rPr lang="en-US" sz="2400" dirty="0" smtClean="0">
                <a:latin typeface="Arial" charset="0"/>
              </a:rPr>
            </a:br>
            <a:r>
              <a:rPr lang="en-US" sz="2400" dirty="0" smtClean="0">
                <a:latin typeface="Arial" charset="0"/>
              </a:rPr>
              <a:t>rent-seeking practices</a:t>
            </a:r>
          </a:p>
          <a:p>
            <a:r>
              <a:rPr lang="en-US" sz="2400" dirty="0" smtClean="0">
                <a:latin typeface="Arial" charset="0"/>
              </a:rPr>
              <a:t>Explicit regulatory frameworks for unavoidable monopoly</a:t>
            </a:r>
          </a:p>
          <a:p>
            <a:r>
              <a:rPr lang="en-US" sz="2400" dirty="0" smtClean="0">
                <a:latin typeface="Arial" charset="0"/>
              </a:rPr>
              <a:t>Ownership issues within the framework of public/private partnerships for development of port facilities (BOT, BOO, BOOT, etc.) need to be carefully addressed</a:t>
            </a:r>
            <a:endParaRPr lang="en-029" dirty="0"/>
          </a:p>
        </p:txBody>
      </p:sp>
      <p:sp>
        <p:nvSpPr>
          <p:cNvPr id="8" name="Rounded Rectangle 7"/>
          <p:cNvSpPr/>
          <p:nvPr/>
        </p:nvSpPr>
        <p:spPr>
          <a:xfrm>
            <a:off x="1828800" y="152400"/>
            <a:ext cx="7010400" cy="609600"/>
          </a:xfrm>
          <a:prstGeom prst="roundRect">
            <a:avLst/>
          </a:prstGeom>
          <a:solidFill>
            <a:schemeClr val="accent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a:p>
        </p:txBody>
      </p:sp>
      <p:sp>
        <p:nvSpPr>
          <p:cNvPr id="9" name="Title 1"/>
          <p:cNvSpPr>
            <a:spLocks noGrp="1"/>
          </p:cNvSpPr>
          <p:nvPr>
            <p:ph type="title"/>
          </p:nvPr>
        </p:nvSpPr>
        <p:spPr>
          <a:xfrm>
            <a:off x="2590800" y="228600"/>
            <a:ext cx="6172200" cy="457200"/>
          </a:xfrm>
        </p:spPr>
        <p:txBody>
          <a:bodyPr/>
          <a:lstStyle/>
          <a:p>
            <a:pPr algn="r">
              <a:defRPr/>
            </a:pPr>
            <a:r>
              <a:rPr lang="lb-LU" sz="2800" b="1" cap="all" dirty="0" smtClean="0">
                <a:solidFill>
                  <a:srgbClr val="FF0000"/>
                </a:solidFill>
              </a:rPr>
              <a:t>JAMAICA’S Logistics Hub</a:t>
            </a:r>
            <a:endParaRPr lang="lb-LU" sz="2800" dirty="0">
              <a:solidFill>
                <a:srgbClr val="FF0000"/>
              </a:solidFill>
            </a:endParaRPr>
          </a:p>
        </p:txBody>
      </p:sp>
      <p:sp>
        <p:nvSpPr>
          <p:cNvPr id="11" name="Text Placeholder 2"/>
          <p:cNvSpPr txBox="1">
            <a:spLocks/>
          </p:cNvSpPr>
          <p:nvPr/>
        </p:nvSpPr>
        <p:spPr bwMode="auto">
          <a:xfrm>
            <a:off x="304800" y="838200"/>
            <a:ext cx="8042275" cy="452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tabLst/>
              <a:defRPr/>
            </a:pPr>
            <a:r>
              <a:rPr lang="lb-LU" sz="2400" b="1" dirty="0" smtClean="0">
                <a:solidFill>
                  <a:srgbClr val="0070C0"/>
                </a:solidFill>
                <a:latin typeface="+mn-lt"/>
              </a:rPr>
              <a:t>HOW DO WE PLAN TO MEET THESE CHALLENGES?</a:t>
            </a:r>
            <a:endParaRPr kumimoji="0" lang="lb-LU" sz="2400" b="1" i="0" u="none" strike="noStrike" kern="1200" cap="none" spc="0" normalizeH="0" baseline="0" noProof="0" dirty="0" smtClean="0">
              <a:ln>
                <a:noFill/>
              </a:ln>
              <a:solidFill>
                <a:srgbClr val="0070C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71600"/>
            <a:ext cx="8686800" cy="4648200"/>
          </a:xfrm>
        </p:spPr>
        <p:txBody>
          <a:bodyPr/>
          <a:lstStyle/>
          <a:p>
            <a:pPr>
              <a:buNone/>
            </a:pPr>
            <a:r>
              <a:rPr lang="en-029" sz="2400" b="1" dirty="0" smtClean="0"/>
              <a:t>So in closing distinguished ladies and gentlemen,</a:t>
            </a:r>
            <a:endParaRPr lang="en-029" sz="2400" dirty="0" smtClean="0"/>
          </a:p>
          <a:p>
            <a:pPr marL="0" indent="0">
              <a:buNone/>
            </a:pPr>
            <a:r>
              <a:rPr lang="en-029" sz="2400" dirty="0" smtClean="0"/>
              <a:t>With this new, positive approach to the development of our sector, the now visible attention to </a:t>
            </a:r>
            <a:r>
              <a:rPr lang="en-029" sz="2400" dirty="0" err="1" smtClean="0"/>
              <a:t>MSMEs</a:t>
            </a:r>
            <a:r>
              <a:rPr lang="en-029" sz="2400" dirty="0" smtClean="0"/>
              <a:t>, how the SME sector factors in the economic recovery of Jamaica in general, and our place in the evolution of the logistics hub, with the right guidance, the right incentives, the right operational climate; and an enabling , facilitative business environment, Jamaica’s MSME sector can factor powerfully in this game changing logistics hub project; thereby sowing the seeds for Jamaica’s economic recovery. </a:t>
            </a:r>
          </a:p>
          <a:p>
            <a:pPr marL="0" indent="0">
              <a:buNone/>
            </a:pPr>
            <a:r>
              <a:rPr lang="en-029" sz="2400" dirty="0" smtClean="0"/>
              <a:t>“We must now prepare ourselves for the opportunities to come— with the necessary training and improved business skills, knowledge and technologies that will allow us to be more competitive. </a:t>
            </a:r>
          </a:p>
        </p:txBody>
      </p:sp>
      <p:sp>
        <p:nvSpPr>
          <p:cNvPr id="6" name="Rounded Rectangle 5"/>
          <p:cNvSpPr/>
          <p:nvPr/>
        </p:nvSpPr>
        <p:spPr>
          <a:xfrm>
            <a:off x="1828800" y="228600"/>
            <a:ext cx="7010400" cy="609600"/>
          </a:xfrm>
          <a:prstGeom prst="roundRect">
            <a:avLst/>
          </a:prstGeom>
          <a:solidFill>
            <a:schemeClr val="accent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a:p>
        </p:txBody>
      </p:sp>
      <p:sp>
        <p:nvSpPr>
          <p:cNvPr id="7" name="Title 1"/>
          <p:cNvSpPr>
            <a:spLocks noGrp="1"/>
          </p:cNvSpPr>
          <p:nvPr>
            <p:ph type="title"/>
          </p:nvPr>
        </p:nvSpPr>
        <p:spPr>
          <a:xfrm>
            <a:off x="2590800" y="304800"/>
            <a:ext cx="6172200" cy="457200"/>
          </a:xfrm>
        </p:spPr>
        <p:txBody>
          <a:bodyPr/>
          <a:lstStyle/>
          <a:p>
            <a:pPr algn="r">
              <a:defRPr/>
            </a:pPr>
            <a:r>
              <a:rPr lang="lb-LU" sz="2800" b="1" cap="all" dirty="0" smtClean="0">
                <a:solidFill>
                  <a:srgbClr val="FF0000"/>
                </a:solidFill>
              </a:rPr>
              <a:t>Jamaica’s logistics hub</a:t>
            </a:r>
            <a:endParaRPr lang="lb-LU" sz="2800" dirty="0">
              <a:solidFill>
                <a:srgbClr val="FF0000"/>
              </a:solidFill>
            </a:endParaRPr>
          </a:p>
        </p:txBody>
      </p:sp>
      <p:sp>
        <p:nvSpPr>
          <p:cNvPr id="8" name="Text Placeholder 2"/>
          <p:cNvSpPr txBox="1">
            <a:spLocks/>
          </p:cNvSpPr>
          <p:nvPr/>
        </p:nvSpPr>
        <p:spPr bwMode="auto">
          <a:xfrm>
            <a:off x="228600" y="838200"/>
            <a:ext cx="8042275" cy="3762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tabLst/>
              <a:defRPr/>
            </a:pPr>
            <a:r>
              <a:rPr kumimoji="0" lang="lb-LU" sz="2400" b="1" i="0" u="none" strike="noStrike" kern="1200" cap="none" spc="0" normalizeH="0" baseline="0" noProof="0" dirty="0" smtClean="0">
                <a:ln>
                  <a:noFill/>
                </a:ln>
                <a:solidFill>
                  <a:srgbClr val="0070C0"/>
                </a:solidFill>
                <a:effectLst/>
                <a:uLnTx/>
                <a:uFillTx/>
                <a:latin typeface="+mn-lt"/>
                <a:ea typeface="+mn-ea"/>
                <a:cs typeface="+mn-cs"/>
              </a:rPr>
              <a:t>CONCLUSION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828800"/>
            <a:ext cx="8686800" cy="2819400"/>
          </a:xfrm>
        </p:spPr>
        <p:txBody>
          <a:bodyPr/>
          <a:lstStyle/>
          <a:p>
            <a:pPr marL="0" indent="0">
              <a:buNone/>
            </a:pPr>
            <a:r>
              <a:rPr lang="en-029" sz="2800" dirty="0" smtClean="0"/>
              <a:t>The challenge is ours. For our sake, for Jamaica’s sake…… </a:t>
            </a:r>
          </a:p>
          <a:p>
            <a:pPr marL="0" indent="0">
              <a:buNone/>
            </a:pPr>
            <a:endParaRPr lang="en-029" sz="2800" dirty="0" smtClean="0"/>
          </a:p>
          <a:p>
            <a:pPr marL="0" indent="0">
              <a:buNone/>
            </a:pPr>
            <a:endParaRPr lang="en-029" sz="2800" dirty="0" smtClean="0"/>
          </a:p>
          <a:p>
            <a:pPr algn="ctr">
              <a:buNone/>
            </a:pPr>
            <a:r>
              <a:rPr lang="en-029" sz="2800" dirty="0" smtClean="0">
                <a:latin typeface="Accord SF" pitchFamily="2" charset="0"/>
              </a:rPr>
              <a:t>SUCCEED WE MUST AND WE WILL!</a:t>
            </a:r>
            <a:endParaRPr lang="en-029" sz="2800" dirty="0">
              <a:latin typeface="Accord SF" pitchFamily="2" charset="0"/>
            </a:endParaRPr>
          </a:p>
        </p:txBody>
      </p:sp>
      <p:sp>
        <p:nvSpPr>
          <p:cNvPr id="8" name="Rounded Rectangle 7"/>
          <p:cNvSpPr/>
          <p:nvPr/>
        </p:nvSpPr>
        <p:spPr>
          <a:xfrm>
            <a:off x="1828800" y="228600"/>
            <a:ext cx="7010400" cy="609600"/>
          </a:xfrm>
          <a:prstGeom prst="roundRect">
            <a:avLst/>
          </a:prstGeom>
          <a:solidFill>
            <a:schemeClr val="accent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a:p>
        </p:txBody>
      </p:sp>
      <p:sp>
        <p:nvSpPr>
          <p:cNvPr id="9" name="Title 1"/>
          <p:cNvSpPr>
            <a:spLocks noGrp="1"/>
          </p:cNvSpPr>
          <p:nvPr>
            <p:ph type="title"/>
          </p:nvPr>
        </p:nvSpPr>
        <p:spPr>
          <a:xfrm>
            <a:off x="2590800" y="304800"/>
            <a:ext cx="6172200" cy="457200"/>
          </a:xfrm>
        </p:spPr>
        <p:txBody>
          <a:bodyPr/>
          <a:lstStyle/>
          <a:p>
            <a:pPr algn="r">
              <a:defRPr/>
            </a:pPr>
            <a:r>
              <a:rPr lang="lb-LU" sz="2800" b="1" cap="all" dirty="0" smtClean="0">
                <a:solidFill>
                  <a:srgbClr val="FF0000"/>
                </a:solidFill>
              </a:rPr>
              <a:t>Jamaica’s logistics hub</a:t>
            </a:r>
            <a:endParaRPr lang="lb-LU" sz="2800"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828800" y="228600"/>
            <a:ext cx="7010400" cy="609600"/>
          </a:xfrm>
          <a:prstGeom prst="roundRect">
            <a:avLst/>
          </a:prstGeom>
          <a:solidFill>
            <a:schemeClr val="accent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a:p>
        </p:txBody>
      </p:sp>
      <p:sp>
        <p:nvSpPr>
          <p:cNvPr id="6" name="Title 1"/>
          <p:cNvSpPr>
            <a:spLocks noGrp="1"/>
          </p:cNvSpPr>
          <p:nvPr>
            <p:ph type="title"/>
          </p:nvPr>
        </p:nvSpPr>
        <p:spPr>
          <a:xfrm>
            <a:off x="2590800" y="304800"/>
            <a:ext cx="6172200" cy="457200"/>
          </a:xfrm>
        </p:spPr>
        <p:txBody>
          <a:bodyPr/>
          <a:lstStyle/>
          <a:p>
            <a:pPr algn="r">
              <a:defRPr/>
            </a:pPr>
            <a:r>
              <a:rPr lang="lb-LU" sz="2800" b="1" cap="all" dirty="0" smtClean="0">
                <a:solidFill>
                  <a:srgbClr val="FF0000"/>
                </a:solidFill>
              </a:rPr>
              <a:t>JAMAICA’S Logistics Hub</a:t>
            </a:r>
            <a:endParaRPr lang="lb-LU" sz="2800" dirty="0">
              <a:solidFill>
                <a:srgbClr val="FF0000"/>
              </a:solidFill>
            </a:endParaRPr>
          </a:p>
        </p:txBody>
      </p:sp>
      <p:pic>
        <p:nvPicPr>
          <p:cNvPr id="8" name="Picture 8"/>
          <p:cNvPicPr>
            <a:picLocks noChangeAspect="1" noChangeArrowheads="1"/>
          </p:cNvPicPr>
          <p:nvPr/>
        </p:nvPicPr>
        <p:blipFill>
          <a:blip r:embed="rId3" cstate="print"/>
          <a:srcRect l="9375" t="12498" r="10938" b="6250"/>
          <a:stretch>
            <a:fillRect/>
          </a:stretch>
        </p:blipFill>
        <p:spPr bwMode="auto">
          <a:xfrm>
            <a:off x="1371600" y="990600"/>
            <a:ext cx="6596063" cy="50443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encrypted-tbn0.gstatic.com/images?q=tbn:ANd9GcR4LEqAQ1EE1ho8oguH0MDk-flPy8xU0dGKi3xTzgueSezDadj-XA"/>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2057400" y="1524000"/>
            <a:ext cx="5562600" cy="341121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828800" y="152400"/>
            <a:ext cx="7010400" cy="609600"/>
          </a:xfrm>
          <a:prstGeom prst="roundRect">
            <a:avLst/>
          </a:prstGeom>
          <a:solidFill>
            <a:schemeClr val="accent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a:p>
        </p:txBody>
      </p:sp>
      <p:sp>
        <p:nvSpPr>
          <p:cNvPr id="9" name="Title 1"/>
          <p:cNvSpPr>
            <a:spLocks noGrp="1"/>
          </p:cNvSpPr>
          <p:nvPr>
            <p:ph type="title"/>
          </p:nvPr>
        </p:nvSpPr>
        <p:spPr>
          <a:xfrm>
            <a:off x="2590800" y="228600"/>
            <a:ext cx="6172200" cy="457200"/>
          </a:xfrm>
        </p:spPr>
        <p:txBody>
          <a:bodyPr/>
          <a:lstStyle/>
          <a:p>
            <a:pPr algn="r">
              <a:defRPr/>
            </a:pPr>
            <a:r>
              <a:rPr lang="lb-LU" sz="2800" b="1" cap="all" dirty="0" smtClean="0">
                <a:solidFill>
                  <a:srgbClr val="FF0000"/>
                </a:solidFill>
              </a:rPr>
              <a:t>introduction</a:t>
            </a:r>
            <a:endParaRPr lang="lb-LU" sz="2800" dirty="0">
              <a:solidFill>
                <a:srgbClr val="FF0000"/>
              </a:solidFill>
            </a:endParaRPr>
          </a:p>
        </p:txBody>
      </p:sp>
      <p:sp>
        <p:nvSpPr>
          <p:cNvPr id="10" name="Content Placeholder 3"/>
          <p:cNvSpPr>
            <a:spLocks noGrp="1"/>
          </p:cNvSpPr>
          <p:nvPr>
            <p:ph sz="half" idx="4294967295"/>
          </p:nvPr>
        </p:nvSpPr>
        <p:spPr>
          <a:xfrm>
            <a:off x="228600" y="838200"/>
            <a:ext cx="8763000" cy="5181600"/>
          </a:xfrm>
          <a:prstGeom prst="rect">
            <a:avLst/>
          </a:prstGeom>
        </p:spPr>
        <p:txBody>
          <a:bodyPr/>
          <a:lstStyle/>
          <a:p>
            <a:pPr marL="0" indent="0">
              <a:buNone/>
            </a:pPr>
            <a:r>
              <a:rPr lang="en-029" sz="2000" dirty="0" smtClean="0"/>
              <a:t>Paraphrasing </a:t>
            </a:r>
            <a:r>
              <a:rPr lang="en-029" sz="2000" dirty="0" err="1" smtClean="0"/>
              <a:t>prof</a:t>
            </a:r>
            <a:r>
              <a:rPr lang="en-029" sz="2000" dirty="0" smtClean="0"/>
              <a:t> The Hon. Gordon Shirley Chairman of the Port Authority of JA:</a:t>
            </a:r>
          </a:p>
          <a:p>
            <a:pPr marL="0" indent="0">
              <a:buNone/>
            </a:pPr>
            <a:r>
              <a:rPr lang="en-029" sz="2000" dirty="0" smtClean="0"/>
              <a:t>“The strictures of the IMF agreement are shrinking the economy as an unintended consequence in order to fulfil the quantitative requirements EFF and so as a counter balance to this effect is that we need local manufacturing and significant investments in small businesses.”</a:t>
            </a:r>
          </a:p>
          <a:p>
            <a:pPr marL="0" indent="0">
              <a:buNone/>
            </a:pPr>
            <a:r>
              <a:rPr lang="en-029" sz="2000" dirty="0" smtClean="0"/>
              <a:t>In the last five years, the MSME sector accounted for the highest percentage of the registered businesses in the country—6,000 annually. In fact, Minister Hylton in a recent Budget presentation declared that the MSME sector had a major role to play in the Government’s growth and development programme. He stated that the key in achieving the desired balance is to ensure that the MSME sector is developed in tandem with the growth of large scale businesses, multinational corporations and enterprises. </a:t>
            </a:r>
          </a:p>
          <a:p>
            <a:pPr marL="0" indent="0">
              <a:buNone/>
            </a:pPr>
            <a:endParaRPr lang="en-029" sz="2000" dirty="0" smtClean="0"/>
          </a:p>
          <a:p>
            <a:pPr marL="0" indent="0">
              <a:buNone/>
            </a:pPr>
            <a:endParaRPr lang="en-029"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752600" y="152400"/>
            <a:ext cx="7010400" cy="609600"/>
          </a:xfrm>
          <a:prstGeom prst="roundRect">
            <a:avLst/>
          </a:prstGeom>
          <a:solidFill>
            <a:schemeClr val="accent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a:p>
        </p:txBody>
      </p:sp>
      <p:pic>
        <p:nvPicPr>
          <p:cNvPr id="4" name="Content Placeholder 3" descr="logistic2.jpg"/>
          <p:cNvPicPr>
            <a:picLocks noGrp="1" noChangeAspect="1"/>
          </p:cNvPicPr>
          <p:nvPr>
            <p:ph idx="1"/>
          </p:nvPr>
        </p:nvPicPr>
        <p:blipFill>
          <a:blip r:embed="rId2" cstate="print"/>
          <a:stretch>
            <a:fillRect/>
          </a:stretch>
        </p:blipFill>
        <p:spPr>
          <a:xfrm>
            <a:off x="830283" y="770909"/>
            <a:ext cx="7627917" cy="5401291"/>
          </a:xfrm>
        </p:spPr>
      </p:pic>
      <p:sp>
        <p:nvSpPr>
          <p:cNvPr id="6" name="Rectangle 8"/>
          <p:cNvSpPr>
            <a:spLocks noGrp="1" noChangeArrowheads="1"/>
          </p:cNvSpPr>
          <p:nvPr>
            <p:ph type="title"/>
          </p:nvPr>
        </p:nvSpPr>
        <p:spPr>
          <a:xfrm>
            <a:off x="2362200" y="152400"/>
            <a:ext cx="6400800" cy="533400"/>
          </a:xfrm>
        </p:spPr>
        <p:txBody>
          <a:bodyPr/>
          <a:lstStyle/>
          <a:p>
            <a:pPr algn="r">
              <a:spcBef>
                <a:spcPts val="600"/>
              </a:spcBef>
            </a:pPr>
            <a:r>
              <a:rPr lang="en-029" sz="2800" b="1" dirty="0" smtClean="0">
                <a:solidFill>
                  <a:srgbClr val="FF0000"/>
                </a:solidFill>
                <a:latin typeface="Century Gothic" pitchFamily="34" charset="0"/>
              </a:rPr>
              <a:t>Jamaica’s Logistics Hub Initiative</a:t>
            </a:r>
            <a:endParaRPr lang="en-US" sz="2800" b="1" dirty="0" smtClean="0">
              <a:solidFill>
                <a:srgbClr val="FF0000"/>
              </a:solidFill>
              <a:latin typeface="Century Gothic"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828800" y="228600"/>
            <a:ext cx="7010400" cy="609600"/>
          </a:xfrm>
          <a:prstGeom prst="roundRect">
            <a:avLst/>
          </a:prstGeom>
          <a:solidFill>
            <a:schemeClr val="accent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a:p>
        </p:txBody>
      </p:sp>
      <p:sp>
        <p:nvSpPr>
          <p:cNvPr id="9" name="Title 1"/>
          <p:cNvSpPr>
            <a:spLocks noGrp="1"/>
          </p:cNvSpPr>
          <p:nvPr>
            <p:ph type="title"/>
          </p:nvPr>
        </p:nvSpPr>
        <p:spPr>
          <a:xfrm>
            <a:off x="2590800" y="304800"/>
            <a:ext cx="6172200" cy="457200"/>
          </a:xfrm>
        </p:spPr>
        <p:txBody>
          <a:bodyPr/>
          <a:lstStyle/>
          <a:p>
            <a:pPr algn="r">
              <a:defRPr/>
            </a:pPr>
            <a:r>
              <a:rPr lang="lb-LU" sz="2800" b="1" cap="all" dirty="0" smtClean="0">
                <a:solidFill>
                  <a:srgbClr val="FF0000"/>
                </a:solidFill>
              </a:rPr>
              <a:t>JAMAICA’S Logistics Hub</a:t>
            </a:r>
            <a:endParaRPr lang="lb-LU" sz="2800" dirty="0">
              <a:solidFill>
                <a:srgbClr val="FF0000"/>
              </a:solidFill>
            </a:endParaRPr>
          </a:p>
        </p:txBody>
      </p:sp>
      <p:sp>
        <p:nvSpPr>
          <p:cNvPr id="10" name="Content Placeholder 3"/>
          <p:cNvSpPr>
            <a:spLocks noGrp="1"/>
          </p:cNvSpPr>
          <p:nvPr>
            <p:ph sz="half" idx="4294967295"/>
          </p:nvPr>
        </p:nvSpPr>
        <p:spPr>
          <a:xfrm>
            <a:off x="838200" y="838200"/>
            <a:ext cx="7770812" cy="5181600"/>
          </a:xfrm>
          <a:prstGeom prst="rect">
            <a:avLst/>
          </a:prstGeom>
        </p:spPr>
        <p:txBody>
          <a:bodyPr/>
          <a:lstStyle/>
          <a:p>
            <a:pPr marL="0" indent="0">
              <a:buFontTx/>
              <a:buNone/>
              <a:tabLst>
                <a:tab pos="190500" algn="l"/>
              </a:tabLst>
              <a:defRPr/>
            </a:pPr>
            <a:r>
              <a:rPr lang="de-CH" sz="2400" b="1" cap="all" dirty="0" smtClean="0">
                <a:solidFill>
                  <a:srgbClr val="0070C0"/>
                </a:solidFill>
              </a:rPr>
              <a:t>Next steps</a:t>
            </a:r>
            <a:endParaRPr lang="de-CH" sz="2400" i="1" dirty="0" smtClean="0">
              <a:solidFill>
                <a:srgbClr val="0070C0"/>
              </a:solidFill>
            </a:endParaRPr>
          </a:p>
          <a:p>
            <a:pPr marL="0" indent="0">
              <a:buFontTx/>
              <a:buNone/>
              <a:tabLst>
                <a:tab pos="190500" algn="l"/>
              </a:tabLst>
              <a:defRPr/>
            </a:pPr>
            <a:r>
              <a:rPr lang="de-CH" sz="2000" i="1" dirty="0" smtClean="0"/>
              <a:t>‹‹ Position Jamaica to capitalize on its competitive advantage as the </a:t>
            </a:r>
            <a:r>
              <a:rPr lang="en-029" sz="2000" i="1" dirty="0" smtClean="0"/>
              <a:t>major </a:t>
            </a:r>
            <a:r>
              <a:rPr lang="en-029" sz="2000" i="1" dirty="0" err="1" smtClean="0"/>
              <a:t>transshipment</a:t>
            </a:r>
            <a:r>
              <a:rPr lang="en-029" sz="2000" i="1" dirty="0" smtClean="0"/>
              <a:t> port of the Caribbean</a:t>
            </a:r>
            <a:r>
              <a:rPr lang="de-CH" sz="2000" i="1" dirty="0" smtClean="0"/>
              <a:t> for </a:t>
            </a:r>
            <a:r>
              <a:rPr lang="de-CH" sz="2000" i="1" u="sng" dirty="0" smtClean="0"/>
              <a:t>added value logistics activities </a:t>
            </a:r>
            <a:r>
              <a:rPr lang="de-CH" sz="2000" i="1" dirty="0" smtClean="0"/>
              <a:t>››</a:t>
            </a:r>
          </a:p>
          <a:p>
            <a:pPr marL="0" indent="0">
              <a:lnSpc>
                <a:spcPct val="100000"/>
              </a:lnSpc>
              <a:buFontTx/>
              <a:buNone/>
              <a:tabLst>
                <a:tab pos="190500" algn="l"/>
              </a:tabLst>
              <a:defRPr/>
            </a:pPr>
            <a:endParaRPr lang="de-CH" sz="2000" dirty="0" smtClean="0"/>
          </a:p>
          <a:p>
            <a:pPr marL="533400" lvl="1" indent="0">
              <a:lnSpc>
                <a:spcPct val="100000"/>
              </a:lnSpc>
              <a:spcBef>
                <a:spcPts val="0"/>
              </a:spcBef>
              <a:buFont typeface="Arial" pitchFamily="34" charset="0"/>
              <a:buChar char="•"/>
              <a:tabLst>
                <a:tab pos="190500" algn="l"/>
              </a:tabLst>
              <a:defRPr/>
            </a:pPr>
            <a:r>
              <a:rPr lang="de-CH" sz="1800" dirty="0" smtClean="0"/>
              <a:t>  </a:t>
            </a:r>
            <a:r>
              <a:rPr lang="de-CH" sz="3200" dirty="0" smtClean="0"/>
              <a:t>3rd party logistics</a:t>
            </a:r>
          </a:p>
          <a:p>
            <a:pPr marL="723900" indent="-190500">
              <a:lnSpc>
                <a:spcPct val="100000"/>
              </a:lnSpc>
              <a:spcBef>
                <a:spcPts val="0"/>
              </a:spcBef>
              <a:buFontTx/>
              <a:buNone/>
              <a:tabLst>
                <a:tab pos="190500" algn="l"/>
              </a:tabLst>
              <a:defRPr/>
            </a:pPr>
            <a:r>
              <a:rPr lang="de-CH" sz="1200" dirty="0" smtClean="0"/>
              <a:t>	 </a:t>
            </a:r>
            <a:r>
              <a:rPr lang="de-CH" sz="1400" dirty="0" smtClean="0"/>
              <a:t>Packaging, warehousing, shipping, </a:t>
            </a:r>
            <a:r>
              <a:rPr lang="de-CH" sz="1400" b="1" dirty="0" smtClean="0"/>
              <a:t>late stage configuration </a:t>
            </a:r>
          </a:p>
          <a:p>
            <a:pPr marL="723900" indent="-190500">
              <a:lnSpc>
                <a:spcPct val="100000"/>
              </a:lnSpc>
              <a:spcBef>
                <a:spcPts val="0"/>
              </a:spcBef>
              <a:buFontTx/>
              <a:buNone/>
              <a:tabLst>
                <a:tab pos="190500" algn="l"/>
              </a:tabLst>
              <a:defRPr/>
            </a:pPr>
            <a:endParaRPr lang="de-CH" sz="800" dirty="0" smtClean="0"/>
          </a:p>
          <a:p>
            <a:pPr marL="723900" indent="-190500">
              <a:spcBef>
                <a:spcPts val="0"/>
              </a:spcBef>
              <a:buFont typeface="Arial" pitchFamily="34" charset="0"/>
              <a:buChar char="•"/>
              <a:tabLst>
                <a:tab pos="190500" algn="l"/>
              </a:tabLst>
              <a:defRPr/>
            </a:pPr>
            <a:r>
              <a:rPr lang="de-CH" dirty="0" smtClean="0"/>
              <a:t> 4th party logistics</a:t>
            </a:r>
            <a:r>
              <a:rPr lang="de-CH" sz="1200" dirty="0" smtClean="0"/>
              <a:t/>
            </a:r>
            <a:br>
              <a:rPr lang="de-CH" sz="1200" dirty="0" smtClean="0"/>
            </a:br>
            <a:r>
              <a:rPr lang="de-CH" sz="1400" dirty="0" smtClean="0"/>
              <a:t>  Supply chain management (e.g. production and distribution flows, organization of supply)</a:t>
            </a:r>
          </a:p>
          <a:p>
            <a:pPr marL="723900" indent="-190500">
              <a:lnSpc>
                <a:spcPct val="100000"/>
              </a:lnSpc>
              <a:spcBef>
                <a:spcPts val="0"/>
              </a:spcBef>
              <a:buFontTx/>
              <a:buNone/>
              <a:tabLst>
                <a:tab pos="190500" algn="l"/>
              </a:tabLst>
              <a:defRPr/>
            </a:pPr>
            <a:endParaRPr lang="de-CH" sz="800" dirty="0" smtClean="0"/>
          </a:p>
          <a:p>
            <a:pPr marL="812800" indent="-279400">
              <a:spcBef>
                <a:spcPts val="0"/>
              </a:spcBef>
              <a:buFont typeface="Arial" pitchFamily="34" charset="0"/>
              <a:buChar char="•"/>
              <a:tabLst>
                <a:tab pos="190500" algn="l"/>
              </a:tabLst>
              <a:defRPr/>
            </a:pPr>
            <a:r>
              <a:rPr lang="de-CH" dirty="0" smtClean="0"/>
              <a:t>Reverse logistics </a:t>
            </a:r>
            <a:r>
              <a:rPr lang="de-CH" sz="1200" dirty="0" smtClean="0"/>
              <a:t/>
            </a:r>
            <a:br>
              <a:rPr lang="de-CH" sz="1200" dirty="0" smtClean="0"/>
            </a:br>
            <a:r>
              <a:rPr lang="de-CH" sz="1400" dirty="0" smtClean="0"/>
              <a:t>Recycling and reconditioning, Collection of unsold products, reintroduction into production cycles and market </a:t>
            </a:r>
          </a:p>
          <a:p>
            <a:pPr marL="533400" indent="0">
              <a:lnSpc>
                <a:spcPct val="100000"/>
              </a:lnSpc>
              <a:spcBef>
                <a:spcPts val="0"/>
              </a:spcBef>
              <a:buFontTx/>
              <a:buNone/>
              <a:tabLst>
                <a:tab pos="190500" algn="l"/>
              </a:tabLst>
              <a:defRPr/>
            </a:pPr>
            <a:endParaRPr lang="de-CH" sz="800" dirty="0" smtClean="0"/>
          </a:p>
          <a:p>
            <a:pPr marL="723900" indent="-190500">
              <a:spcBef>
                <a:spcPts val="0"/>
              </a:spcBef>
              <a:buFont typeface="Arial" pitchFamily="34" charset="0"/>
              <a:buChar char="•"/>
              <a:tabLst>
                <a:tab pos="190500" algn="l"/>
              </a:tabLst>
              <a:defRPr/>
            </a:pPr>
            <a:r>
              <a:rPr lang="de-CH" dirty="0" smtClean="0"/>
              <a:t> Supportive Activities</a:t>
            </a:r>
            <a:r>
              <a:rPr lang="de-CH" sz="1200" b="1" dirty="0" smtClean="0"/>
              <a:t/>
            </a:r>
            <a:br>
              <a:rPr lang="de-CH" sz="1200" b="1" dirty="0" smtClean="0"/>
            </a:br>
            <a:r>
              <a:rPr lang="de-CH" sz="1400" b="1" dirty="0" smtClean="0"/>
              <a:t> </a:t>
            </a:r>
            <a:r>
              <a:rPr lang="de-CH" sz="1400" dirty="0" smtClean="0"/>
              <a:t>Consulting, </a:t>
            </a:r>
            <a:r>
              <a:rPr lang="de-CH" sz="1400" b="1" dirty="0" smtClean="0"/>
              <a:t>e</a:t>
            </a:r>
            <a:r>
              <a:rPr lang="de-CH" sz="1400" dirty="0" smtClean="0"/>
              <a:t>ducation and training</a:t>
            </a:r>
          </a:p>
          <a:p>
            <a:pPr marL="723900" indent="-190500">
              <a:lnSpc>
                <a:spcPct val="100000"/>
              </a:lnSpc>
              <a:spcBef>
                <a:spcPts val="0"/>
              </a:spcBef>
              <a:buFont typeface="Arial" charset="0"/>
              <a:buNone/>
              <a:tabLst>
                <a:tab pos="190500" algn="l"/>
              </a:tabLst>
              <a:defRPr/>
            </a:pPr>
            <a:r>
              <a:rPr lang="de-CH" sz="2000" b="1" dirty="0" smtClean="0"/>
              <a:t/>
            </a:r>
            <a:br>
              <a:rPr lang="de-CH" sz="2000" b="1" dirty="0" smtClean="0"/>
            </a:br>
            <a:endParaRPr lang="de-CH" sz="2000" dirty="0" smtClean="0"/>
          </a:p>
          <a:p>
            <a:pPr marL="0" indent="0">
              <a:buFontTx/>
              <a:buNone/>
              <a:tabLst>
                <a:tab pos="190500" algn="l"/>
              </a:tabLst>
              <a:defRPr/>
            </a:pPr>
            <a:endParaRPr lang="de-CH" sz="2000" dirty="0" smtClean="0"/>
          </a:p>
          <a:p>
            <a:pPr>
              <a:buFont typeface="Arial" charset="0"/>
              <a:buNone/>
              <a:defRPr/>
            </a:pPr>
            <a:endParaRPr lang="lb-LU" sz="2000" dirty="0"/>
          </a:p>
        </p:txBody>
      </p:sp>
      <p:sp>
        <p:nvSpPr>
          <p:cNvPr id="11" name="Down Arrow 10"/>
          <p:cNvSpPr/>
          <p:nvPr/>
        </p:nvSpPr>
        <p:spPr>
          <a:xfrm>
            <a:off x="3048000" y="2209800"/>
            <a:ext cx="928687" cy="28575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b-LU"/>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a:spLocks noGrp="1"/>
          </p:cNvSpPr>
          <p:nvPr>
            <p:ph sz="half" idx="4294967295"/>
          </p:nvPr>
        </p:nvSpPr>
        <p:spPr>
          <a:xfrm>
            <a:off x="533400" y="990600"/>
            <a:ext cx="7913687" cy="4876800"/>
          </a:xfrm>
          <a:prstGeom prst="rect">
            <a:avLst/>
          </a:prstGeom>
        </p:spPr>
        <p:txBody>
          <a:bodyPr/>
          <a:lstStyle/>
          <a:p>
            <a:pPr marL="0" indent="0">
              <a:lnSpc>
                <a:spcPct val="100000"/>
              </a:lnSpc>
              <a:buFontTx/>
              <a:buNone/>
              <a:tabLst>
                <a:tab pos="190500" algn="l"/>
              </a:tabLst>
              <a:defRPr/>
            </a:pPr>
            <a:r>
              <a:rPr lang="de-CH" sz="2800" b="1" cap="all" dirty="0" smtClean="0">
                <a:solidFill>
                  <a:srgbClr val="0070C0"/>
                </a:solidFill>
              </a:rPr>
              <a:t>CHANNELS</a:t>
            </a:r>
            <a:endParaRPr lang="de-CH" sz="2800" dirty="0" smtClean="0">
              <a:solidFill>
                <a:srgbClr val="0070C0"/>
              </a:solidFill>
            </a:endParaRPr>
          </a:p>
          <a:p>
            <a:pPr marL="236538" indent="-236538">
              <a:buFont typeface="Arial" pitchFamily="34" charset="0"/>
              <a:buChar char="•"/>
              <a:defRPr/>
            </a:pPr>
            <a:r>
              <a:rPr lang="de-CH" dirty="0" smtClean="0"/>
              <a:t>Market Jamaica as ideal </a:t>
            </a:r>
            <a:r>
              <a:rPr lang="en-029" dirty="0" smtClean="0"/>
              <a:t>geographical location (one hour and twenty minutes by air from Miami)</a:t>
            </a:r>
            <a:endParaRPr lang="de-CH" dirty="0" smtClean="0"/>
          </a:p>
          <a:p>
            <a:pPr marL="266700" indent="-266700">
              <a:buFont typeface="Arial" pitchFamily="34" charset="0"/>
              <a:buChar char="•"/>
              <a:tabLst>
                <a:tab pos="190500" algn="l"/>
              </a:tabLst>
              <a:defRPr/>
            </a:pPr>
            <a:r>
              <a:rPr lang="de-CH" dirty="0" smtClean="0"/>
              <a:t>Build up administrative and regulatory framework</a:t>
            </a:r>
          </a:p>
          <a:p>
            <a:pPr marL="266700" indent="-266700">
              <a:lnSpc>
                <a:spcPct val="100000"/>
              </a:lnSpc>
              <a:buFont typeface="Arial" pitchFamily="34" charset="0"/>
              <a:buChar char="•"/>
              <a:tabLst>
                <a:tab pos="190500" algn="l"/>
              </a:tabLst>
              <a:defRPr/>
            </a:pPr>
            <a:r>
              <a:rPr lang="de-CH" dirty="0" smtClean="0"/>
              <a:t>Facilitate the creation of new activities by granting land access</a:t>
            </a:r>
          </a:p>
          <a:p>
            <a:pPr marL="266700" indent="-266700">
              <a:lnSpc>
                <a:spcPct val="100000"/>
              </a:lnSpc>
              <a:buFont typeface="Arial" pitchFamily="34" charset="0"/>
              <a:buChar char="•"/>
              <a:tabLst>
                <a:tab pos="190500" algn="l"/>
              </a:tabLst>
              <a:defRPr/>
            </a:pPr>
            <a:r>
              <a:rPr lang="de-CH" dirty="0" smtClean="0"/>
              <a:t>Improve logistics know-how</a:t>
            </a:r>
          </a:p>
          <a:p>
            <a:pPr marL="0" indent="0">
              <a:lnSpc>
                <a:spcPct val="100000"/>
              </a:lnSpc>
              <a:buFontTx/>
              <a:buChar char="–"/>
              <a:tabLst>
                <a:tab pos="190500" algn="l"/>
              </a:tabLst>
              <a:defRPr/>
            </a:pPr>
            <a:endParaRPr lang="en-GB" dirty="0" smtClean="0"/>
          </a:p>
          <a:p>
            <a:pPr marL="0" indent="0">
              <a:lnSpc>
                <a:spcPct val="100000"/>
              </a:lnSpc>
              <a:buFontTx/>
              <a:buChar char="–"/>
              <a:tabLst>
                <a:tab pos="190500" algn="l"/>
              </a:tabLst>
              <a:defRPr/>
            </a:pPr>
            <a:endParaRPr lang="de-CH" dirty="0" smtClean="0"/>
          </a:p>
          <a:p>
            <a:pPr>
              <a:buFont typeface="Arial" charset="0"/>
              <a:buNone/>
              <a:defRPr/>
            </a:pPr>
            <a:endParaRPr lang="lb-LU" dirty="0"/>
          </a:p>
        </p:txBody>
      </p:sp>
      <p:sp>
        <p:nvSpPr>
          <p:cNvPr id="8" name="Rounded Rectangle 7"/>
          <p:cNvSpPr/>
          <p:nvPr/>
        </p:nvSpPr>
        <p:spPr>
          <a:xfrm>
            <a:off x="1828800" y="228600"/>
            <a:ext cx="7010400" cy="609600"/>
          </a:xfrm>
          <a:prstGeom prst="roundRect">
            <a:avLst/>
          </a:prstGeom>
          <a:solidFill>
            <a:schemeClr val="accent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a:p>
        </p:txBody>
      </p:sp>
      <p:sp>
        <p:nvSpPr>
          <p:cNvPr id="9" name="Title 1"/>
          <p:cNvSpPr>
            <a:spLocks noGrp="1"/>
          </p:cNvSpPr>
          <p:nvPr>
            <p:ph type="title"/>
          </p:nvPr>
        </p:nvSpPr>
        <p:spPr>
          <a:xfrm>
            <a:off x="2590800" y="304800"/>
            <a:ext cx="6172200" cy="457200"/>
          </a:xfrm>
        </p:spPr>
        <p:txBody>
          <a:bodyPr/>
          <a:lstStyle/>
          <a:p>
            <a:pPr algn="r">
              <a:defRPr/>
            </a:pPr>
            <a:r>
              <a:rPr lang="lb-LU" sz="2800" b="1" cap="all" dirty="0" smtClean="0">
                <a:solidFill>
                  <a:srgbClr val="FF0000"/>
                </a:solidFill>
              </a:rPr>
              <a:t>JAMAICA’S Logistics Hub</a:t>
            </a:r>
            <a:endParaRPr lang="lb-LU" sz="2800"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828800" y="228600"/>
            <a:ext cx="7010400" cy="609600"/>
          </a:xfrm>
          <a:prstGeom prst="roundRect">
            <a:avLst/>
          </a:prstGeom>
          <a:solidFill>
            <a:schemeClr val="accent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a:p>
        </p:txBody>
      </p:sp>
      <p:sp>
        <p:nvSpPr>
          <p:cNvPr id="9" name="Title 1"/>
          <p:cNvSpPr>
            <a:spLocks noGrp="1"/>
          </p:cNvSpPr>
          <p:nvPr>
            <p:ph type="title"/>
          </p:nvPr>
        </p:nvSpPr>
        <p:spPr>
          <a:xfrm>
            <a:off x="2590800" y="304800"/>
            <a:ext cx="6172200" cy="457200"/>
          </a:xfrm>
        </p:spPr>
        <p:txBody>
          <a:bodyPr/>
          <a:lstStyle/>
          <a:p>
            <a:pPr algn="r">
              <a:defRPr/>
            </a:pPr>
            <a:r>
              <a:rPr lang="lb-LU" sz="2800" b="1" cap="all" dirty="0" smtClean="0">
                <a:solidFill>
                  <a:srgbClr val="FF0000"/>
                </a:solidFill>
              </a:rPr>
              <a:t>JAMAICA’S Logistics Hub</a:t>
            </a:r>
            <a:endParaRPr lang="lb-LU" sz="2800" dirty="0">
              <a:solidFill>
                <a:srgbClr val="FF0000"/>
              </a:solidFill>
            </a:endParaRPr>
          </a:p>
        </p:txBody>
      </p:sp>
      <p:sp>
        <p:nvSpPr>
          <p:cNvPr id="11" name="Content Placeholder 3"/>
          <p:cNvSpPr>
            <a:spLocks noGrp="1"/>
          </p:cNvSpPr>
          <p:nvPr>
            <p:ph sz="half" idx="4294967295"/>
          </p:nvPr>
        </p:nvSpPr>
        <p:spPr>
          <a:xfrm>
            <a:off x="457200" y="1828800"/>
            <a:ext cx="8064500" cy="4038600"/>
          </a:xfrm>
          <a:prstGeom prst="rect">
            <a:avLst/>
          </a:prstGeom>
        </p:spPr>
        <p:txBody>
          <a:bodyPr/>
          <a:lstStyle/>
          <a:p>
            <a:pPr marL="273050" indent="-273050">
              <a:spcBef>
                <a:spcPct val="25000"/>
              </a:spcBef>
              <a:buFont typeface="Arial" pitchFamily="34" charset="0"/>
              <a:buChar char="•"/>
              <a:tabLst>
                <a:tab pos="273050" algn="l"/>
              </a:tabLst>
              <a:defRPr/>
            </a:pPr>
            <a:r>
              <a:rPr lang="en-GB" sz="2800" dirty="0" smtClean="0"/>
              <a:t>Just over 20 entities (less than half exclusively in logistics)</a:t>
            </a:r>
          </a:p>
          <a:p>
            <a:pPr marL="273050" indent="-273050">
              <a:spcBef>
                <a:spcPct val="25000"/>
              </a:spcBef>
              <a:buFont typeface="Arial" pitchFamily="34" charset="0"/>
              <a:buChar char="•"/>
              <a:tabLst>
                <a:tab pos="273050" algn="l"/>
              </a:tabLst>
              <a:defRPr/>
            </a:pPr>
            <a:r>
              <a:rPr lang="en-GB" sz="2800" dirty="0" smtClean="0"/>
              <a:t>Around 2,000 direct and indirect jobs (0.1% of total workforce) </a:t>
            </a:r>
          </a:p>
          <a:p>
            <a:pPr marL="273050" indent="-273050">
              <a:spcBef>
                <a:spcPct val="25000"/>
              </a:spcBef>
              <a:buFont typeface="Arial" pitchFamily="34" charset="0"/>
              <a:buChar char="•"/>
              <a:tabLst>
                <a:tab pos="273050" algn="l"/>
              </a:tabLst>
              <a:defRPr/>
            </a:pPr>
            <a:r>
              <a:rPr lang="en-GB" sz="2800" dirty="0" smtClean="0"/>
              <a:t>Majority of companies located in the city of Kingston</a:t>
            </a:r>
          </a:p>
          <a:p>
            <a:pPr marL="273050" indent="-273050">
              <a:lnSpc>
                <a:spcPct val="150000"/>
              </a:lnSpc>
              <a:spcBef>
                <a:spcPct val="25000"/>
              </a:spcBef>
              <a:buFont typeface="Arial" pitchFamily="34" charset="0"/>
              <a:buChar char="•"/>
              <a:tabLst>
                <a:tab pos="273050" algn="l"/>
              </a:tabLst>
              <a:defRPr/>
            </a:pPr>
            <a:r>
              <a:rPr lang="en-029" sz="2800" dirty="0" smtClean="0"/>
              <a:t>Significant sales and value added in manufacturing come from </a:t>
            </a:r>
            <a:r>
              <a:rPr lang="en-029" sz="2800" dirty="0" err="1" smtClean="0"/>
              <a:t>MSMEs</a:t>
            </a:r>
            <a:r>
              <a:rPr lang="en-029" sz="2800" dirty="0" smtClean="0"/>
              <a:t> </a:t>
            </a:r>
            <a:endParaRPr lang="lb-LU" sz="2800" dirty="0"/>
          </a:p>
        </p:txBody>
      </p:sp>
      <p:sp>
        <p:nvSpPr>
          <p:cNvPr id="12" name="Text Placeholder 2"/>
          <p:cNvSpPr txBox="1">
            <a:spLocks/>
          </p:cNvSpPr>
          <p:nvPr/>
        </p:nvSpPr>
        <p:spPr bwMode="auto">
          <a:xfrm>
            <a:off x="762000" y="1143000"/>
            <a:ext cx="7696200" cy="6397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tabLst/>
              <a:defRPr/>
            </a:pPr>
            <a:r>
              <a:rPr kumimoji="0" lang="lb-LU" sz="2800" b="1" i="0" u="none" strike="noStrike" kern="1200" cap="none" spc="0" normalizeH="0" baseline="0" noProof="0" dirty="0" smtClean="0">
                <a:ln>
                  <a:noFill/>
                </a:ln>
                <a:solidFill>
                  <a:srgbClr val="0070C0"/>
                </a:solidFill>
                <a:effectLst/>
                <a:uLnTx/>
                <a:uFillTx/>
                <a:latin typeface="+mn-lt"/>
                <a:ea typeface="+mn-ea"/>
                <a:cs typeface="+mn-cs"/>
              </a:rPr>
              <a:t>LOGISTICS INDUSTRY IN JAMAICA &amp; THE MSME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7"/>
          <p:cNvPicPr>
            <a:picLocks noChangeAspect="1" noChangeArrowheads="1"/>
          </p:cNvPicPr>
          <p:nvPr/>
        </p:nvPicPr>
        <p:blipFill>
          <a:blip r:embed="rId3" cstate="print"/>
          <a:srcRect/>
          <a:stretch>
            <a:fillRect/>
          </a:stretch>
        </p:blipFill>
        <p:spPr bwMode="auto">
          <a:xfrm>
            <a:off x="914400" y="5562600"/>
            <a:ext cx="6667500" cy="542925"/>
          </a:xfrm>
          <a:prstGeom prst="rect">
            <a:avLst/>
          </a:prstGeom>
          <a:noFill/>
          <a:ln w="9525">
            <a:noFill/>
            <a:miter lim="800000"/>
            <a:headEnd/>
            <a:tailEnd/>
          </a:ln>
        </p:spPr>
      </p:pic>
      <p:sp>
        <p:nvSpPr>
          <p:cNvPr id="7" name="Rounded Rectangle 6"/>
          <p:cNvSpPr/>
          <p:nvPr/>
        </p:nvSpPr>
        <p:spPr>
          <a:xfrm>
            <a:off x="1828800" y="228600"/>
            <a:ext cx="7010400" cy="609600"/>
          </a:xfrm>
          <a:prstGeom prst="roundRect">
            <a:avLst/>
          </a:prstGeom>
          <a:solidFill>
            <a:schemeClr val="accent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a:p>
        </p:txBody>
      </p:sp>
      <p:sp>
        <p:nvSpPr>
          <p:cNvPr id="8" name="Title 1"/>
          <p:cNvSpPr>
            <a:spLocks noGrp="1"/>
          </p:cNvSpPr>
          <p:nvPr>
            <p:ph type="title"/>
          </p:nvPr>
        </p:nvSpPr>
        <p:spPr>
          <a:xfrm>
            <a:off x="2590800" y="304800"/>
            <a:ext cx="6172200" cy="457200"/>
          </a:xfrm>
        </p:spPr>
        <p:txBody>
          <a:bodyPr/>
          <a:lstStyle/>
          <a:p>
            <a:pPr algn="r">
              <a:defRPr/>
            </a:pPr>
            <a:r>
              <a:rPr lang="lb-LU" sz="2800" b="1" cap="all" dirty="0" smtClean="0">
                <a:solidFill>
                  <a:srgbClr val="FF0000"/>
                </a:solidFill>
              </a:rPr>
              <a:t>JAMAICA’S Logistics Hub</a:t>
            </a:r>
            <a:endParaRPr lang="lb-LU" sz="2800" dirty="0">
              <a:solidFill>
                <a:srgbClr val="FF0000"/>
              </a:solidFill>
            </a:endParaRPr>
          </a:p>
        </p:txBody>
      </p:sp>
      <p:sp>
        <p:nvSpPr>
          <p:cNvPr id="10" name="Content Placeholder 3"/>
          <p:cNvSpPr>
            <a:spLocks noGrp="1"/>
          </p:cNvSpPr>
          <p:nvPr>
            <p:ph sz="half" idx="4294967295"/>
          </p:nvPr>
        </p:nvSpPr>
        <p:spPr>
          <a:xfrm>
            <a:off x="533400" y="1600200"/>
            <a:ext cx="8056562" cy="3886200"/>
          </a:xfrm>
          <a:prstGeom prst="rect">
            <a:avLst/>
          </a:prstGeom>
        </p:spPr>
        <p:txBody>
          <a:bodyPr/>
          <a:lstStyle/>
          <a:p>
            <a:pPr marL="273050" indent="-273050">
              <a:buFont typeface="Arial" pitchFamily="34" charset="0"/>
              <a:buChar char="•"/>
              <a:defRPr/>
            </a:pPr>
            <a:r>
              <a:rPr lang="en-US" sz="2400" dirty="0" smtClean="0"/>
              <a:t>Following a spectacular drop in the sector’s growth in 2009,  came a leveling off up to 2</a:t>
            </a:r>
            <a:r>
              <a:rPr lang="en-US" sz="2400" baseline="30000" dirty="0" smtClean="0"/>
              <a:t>nd</a:t>
            </a:r>
            <a:r>
              <a:rPr lang="en-US" sz="2400" dirty="0" smtClean="0"/>
              <a:t> Q2013, </a:t>
            </a:r>
            <a:r>
              <a:rPr lang="en-US" sz="2400" b="1" i="1" dirty="0" smtClean="0"/>
              <a:t>however</a:t>
            </a:r>
            <a:r>
              <a:rPr lang="en-US" sz="2400" dirty="0" smtClean="0"/>
              <a:t>, economic instability is casting a cloud over the industry’s outlook</a:t>
            </a:r>
          </a:p>
          <a:p>
            <a:pPr marL="273050" indent="-273050">
              <a:buFont typeface="Arial" pitchFamily="34" charset="0"/>
              <a:buChar char="•"/>
              <a:defRPr/>
            </a:pPr>
            <a:r>
              <a:rPr lang="en-US" sz="2400" dirty="0" smtClean="0"/>
              <a:t>The downturn has impacted some commodities more significantly than others</a:t>
            </a:r>
          </a:p>
          <a:p>
            <a:pPr marL="273050" indent="-273050">
              <a:buFont typeface="Arial" pitchFamily="34" charset="0"/>
              <a:buChar char="•"/>
              <a:defRPr/>
            </a:pPr>
            <a:r>
              <a:rPr lang="en-US" sz="2400" dirty="0" smtClean="0"/>
              <a:t>Jamaica’s </a:t>
            </a:r>
            <a:r>
              <a:rPr lang="en-US" sz="2400" b="1" dirty="0" smtClean="0"/>
              <a:t>trade</a:t>
            </a:r>
            <a:r>
              <a:rPr lang="en-US" sz="2400" dirty="0" smtClean="0"/>
              <a:t> </a:t>
            </a:r>
            <a:r>
              <a:rPr lang="en-029" sz="2400" b="1" dirty="0" smtClean="0"/>
              <a:t>deficit during the first nine months of 2013 was US$3,441.0 million, compared to US$3,708.0 million in the same period for 2012, a fall of 7.2 per cent (STATIN). </a:t>
            </a:r>
            <a:r>
              <a:rPr lang="en-US" sz="2400" u="sng" dirty="0" smtClean="0"/>
              <a:t>However</a:t>
            </a:r>
            <a:r>
              <a:rPr lang="en-US" sz="2400" dirty="0" smtClean="0"/>
              <a:t>, Jamaica’s strongest growth is anticipated on trade lanes coming out of Asia</a:t>
            </a:r>
          </a:p>
        </p:txBody>
      </p:sp>
      <p:sp>
        <p:nvSpPr>
          <p:cNvPr id="11" name="Text Placeholder 2"/>
          <p:cNvSpPr txBox="1">
            <a:spLocks/>
          </p:cNvSpPr>
          <p:nvPr/>
        </p:nvSpPr>
        <p:spPr bwMode="auto">
          <a:xfrm>
            <a:off x="609600" y="990600"/>
            <a:ext cx="7115175" cy="6397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tabLst/>
              <a:defRPr/>
            </a:pPr>
            <a:r>
              <a:rPr kumimoji="0" lang="en-US" sz="2800" b="1" i="0" u="none" strike="noStrike" kern="1200" cap="all" spc="0" normalizeH="0" baseline="0" noProof="0" dirty="0" smtClean="0">
                <a:ln>
                  <a:noFill/>
                </a:ln>
                <a:solidFill>
                  <a:schemeClr val="tx2">
                    <a:lumMod val="60000"/>
                    <a:lumOff val="40000"/>
                  </a:schemeClr>
                </a:solidFill>
                <a:effectLst/>
                <a:uLnTx/>
                <a:uFillTx/>
                <a:latin typeface="+mn-lt"/>
                <a:ea typeface="+mn-ea"/>
                <a:cs typeface="+mn-cs"/>
              </a:rPr>
              <a:t>Current and future trends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828800" y="228600"/>
            <a:ext cx="7010400" cy="609600"/>
          </a:xfrm>
          <a:prstGeom prst="roundRect">
            <a:avLst/>
          </a:prstGeom>
          <a:solidFill>
            <a:schemeClr val="accent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a:p>
        </p:txBody>
      </p:sp>
      <p:sp>
        <p:nvSpPr>
          <p:cNvPr id="9" name="Title 1"/>
          <p:cNvSpPr>
            <a:spLocks noGrp="1"/>
          </p:cNvSpPr>
          <p:nvPr>
            <p:ph type="title"/>
          </p:nvPr>
        </p:nvSpPr>
        <p:spPr>
          <a:xfrm>
            <a:off x="2590800" y="304800"/>
            <a:ext cx="6172200" cy="457200"/>
          </a:xfrm>
        </p:spPr>
        <p:txBody>
          <a:bodyPr/>
          <a:lstStyle/>
          <a:p>
            <a:pPr algn="r">
              <a:defRPr/>
            </a:pPr>
            <a:r>
              <a:rPr lang="lb-LU" sz="2800" b="1" cap="all" dirty="0" smtClean="0">
                <a:solidFill>
                  <a:srgbClr val="FF0000"/>
                </a:solidFill>
              </a:rPr>
              <a:t>JAMAICA’S Logistics Hub</a:t>
            </a:r>
            <a:endParaRPr lang="lb-LU" sz="2800" dirty="0">
              <a:solidFill>
                <a:srgbClr val="FF0000"/>
              </a:solidFill>
            </a:endParaRPr>
          </a:p>
        </p:txBody>
      </p:sp>
      <p:sp>
        <p:nvSpPr>
          <p:cNvPr id="10" name="Text Placeholder 2"/>
          <p:cNvSpPr txBox="1">
            <a:spLocks/>
          </p:cNvSpPr>
          <p:nvPr/>
        </p:nvSpPr>
        <p:spPr bwMode="auto">
          <a:xfrm>
            <a:off x="533400" y="990600"/>
            <a:ext cx="7115175" cy="6397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tabLst/>
              <a:defRPr/>
            </a:pPr>
            <a:r>
              <a:rPr lang="lb-LU" sz="2800" b="1" cap="all" dirty="0" smtClean="0">
                <a:solidFill>
                  <a:schemeClr val="tx2">
                    <a:lumMod val="60000"/>
                    <a:lumOff val="40000"/>
                  </a:schemeClr>
                </a:solidFill>
                <a:latin typeface="+mn-lt"/>
              </a:rPr>
              <a:t>MARKET TRENDS</a:t>
            </a:r>
          </a:p>
        </p:txBody>
      </p:sp>
      <p:sp>
        <p:nvSpPr>
          <p:cNvPr id="12" name="Content Placeholder 3"/>
          <p:cNvSpPr>
            <a:spLocks noGrp="1"/>
          </p:cNvSpPr>
          <p:nvPr>
            <p:ph sz="half" idx="4294967295"/>
          </p:nvPr>
        </p:nvSpPr>
        <p:spPr>
          <a:xfrm>
            <a:off x="533400" y="1600200"/>
            <a:ext cx="8305800" cy="4343400"/>
          </a:xfrm>
          <a:prstGeom prst="rect">
            <a:avLst/>
          </a:prstGeom>
        </p:spPr>
        <p:txBody>
          <a:bodyPr/>
          <a:lstStyle/>
          <a:p>
            <a:r>
              <a:rPr lang="en-029" sz="2400" dirty="0" smtClean="0"/>
              <a:t>By what has been happening locally and globally: the processing of marijuana for its lesser known attributes,  on the agenda of many in some quarters</a:t>
            </a:r>
          </a:p>
          <a:p>
            <a:pPr lvl="1"/>
            <a:r>
              <a:rPr lang="en-029" sz="2000" dirty="0" smtClean="0"/>
              <a:t>20 states in America have legalised it</a:t>
            </a:r>
          </a:p>
          <a:p>
            <a:pPr lvl="1"/>
            <a:r>
              <a:rPr lang="en-029" sz="2000" dirty="0" smtClean="0"/>
              <a:t>Debate is now raging as to whether to legalize same </a:t>
            </a:r>
          </a:p>
          <a:p>
            <a:r>
              <a:rPr lang="en-029" sz="2400" dirty="0" smtClean="0"/>
              <a:t>Technology trend will also continue on an upward swing with products / devices out of North America and Asia</a:t>
            </a:r>
          </a:p>
          <a:p>
            <a:r>
              <a:rPr lang="en-029" sz="2400" dirty="0" smtClean="0"/>
              <a:t>Opportunities are somewhere in all of this</a:t>
            </a:r>
          </a:p>
          <a:p>
            <a:r>
              <a:rPr lang="en-029" sz="2400" dirty="0" smtClean="0"/>
              <a:t>Sensible logistics are going to be needed to now legally move its products and by products to market.</a:t>
            </a:r>
          </a:p>
          <a:p>
            <a:endParaRPr lang="en-029" sz="24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14082</TotalTime>
  <Words>2197</Words>
  <Application>Microsoft Office PowerPoint</Application>
  <PresentationFormat>On-screen Show (4:3)</PresentationFormat>
  <Paragraphs>170</Paragraphs>
  <Slides>20</Slides>
  <Notes>18</Notes>
  <HiddenSlides>0</HiddenSlides>
  <MMClips>0</MMClips>
  <ScaleCrop>false</ScaleCrop>
  <HeadingPairs>
    <vt:vector size="4" baseType="variant">
      <vt:variant>
        <vt:lpstr>Theme</vt:lpstr>
      </vt:variant>
      <vt:variant>
        <vt:i4>4</vt:i4>
      </vt:variant>
      <vt:variant>
        <vt:lpstr>Slide Titles</vt:lpstr>
      </vt:variant>
      <vt:variant>
        <vt:i4>20</vt:i4>
      </vt:variant>
    </vt:vector>
  </HeadingPairs>
  <TitlesOfParts>
    <vt:vector size="24" baseType="lpstr">
      <vt:lpstr>Office Theme</vt:lpstr>
      <vt:lpstr>Custom Design</vt:lpstr>
      <vt:lpstr>1_Custom Design</vt:lpstr>
      <vt:lpstr>2_Custom Design</vt:lpstr>
      <vt:lpstr>PowerPoint Presentation</vt:lpstr>
      <vt:lpstr>JAMAICA’S Logistics Hub</vt:lpstr>
      <vt:lpstr>introduction</vt:lpstr>
      <vt:lpstr>Jamaica’s Logistics Hub Initiative</vt:lpstr>
      <vt:lpstr>JAMAICA’S Logistics Hub</vt:lpstr>
      <vt:lpstr>JAMAICA’S Logistics Hub</vt:lpstr>
      <vt:lpstr>JAMAICA’S Logistics Hub</vt:lpstr>
      <vt:lpstr>JAMAICA’S Logistics Hub</vt:lpstr>
      <vt:lpstr>JAMAICA’S Logistics Hub</vt:lpstr>
      <vt:lpstr>JAMAICA’S Logistics Hub</vt:lpstr>
      <vt:lpstr>JAMAICA’S Logistics Hub</vt:lpstr>
      <vt:lpstr>JAMAICA’S Logistics Hub</vt:lpstr>
      <vt:lpstr>JAMAICA’S Logistics Hub</vt:lpstr>
      <vt:lpstr>JAMAICA’S Logistics Hub</vt:lpstr>
      <vt:lpstr>JAMAICA’S Logistics Hub</vt:lpstr>
      <vt:lpstr>JAMAICA’S Logistics Hub</vt:lpstr>
      <vt:lpstr>JAMAICA’S Logistics Hub</vt:lpstr>
      <vt:lpstr>Jamaica’s logistics hub</vt:lpstr>
      <vt:lpstr>Jamaica’s logistics hub</vt:lpstr>
      <vt:lpstr>PowerPoint Presentation</vt:lpstr>
    </vt:vector>
  </TitlesOfParts>
  <Company>Jamaica Deposit Insurance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luciusb</dc:creator>
  <cp:lastModifiedBy>Donovan C Wignal</cp:lastModifiedBy>
  <cp:revision>377</cp:revision>
  <dcterms:created xsi:type="dcterms:W3CDTF">2009-10-28T16:09:42Z</dcterms:created>
  <dcterms:modified xsi:type="dcterms:W3CDTF">2014-01-22T17:30:19Z</dcterms:modified>
</cp:coreProperties>
</file>